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61" r:id="rId7"/>
    <p:sldId id="271" r:id="rId8"/>
    <p:sldId id="264" r:id="rId9"/>
    <p:sldId id="265" r:id="rId10"/>
  </p:sldIdLst>
  <p:sldSz cx="12179300" cy="9134475" type="ledger"/>
  <p:notesSz cx="9601200" cy="15087600"/>
  <p:defaultTextStyle>
    <a:defPPr>
      <a:defRPr lang="en-US"/>
    </a:defPPr>
    <a:lvl1pPr marL="0" algn="l" defTabSz="1217889" rtl="0" eaLnBrk="1" latinLnBrk="0" hangingPunct="1">
      <a:defRPr sz="2400" kern="1200">
        <a:solidFill>
          <a:schemeClr val="tx1"/>
        </a:solidFill>
        <a:latin typeface="+mn-lt"/>
        <a:ea typeface="+mn-ea"/>
        <a:cs typeface="+mn-cs"/>
      </a:defRPr>
    </a:lvl1pPr>
    <a:lvl2pPr marL="608945" algn="l" defTabSz="1217889" rtl="0" eaLnBrk="1" latinLnBrk="0" hangingPunct="1">
      <a:defRPr sz="2400" kern="1200">
        <a:solidFill>
          <a:schemeClr val="tx1"/>
        </a:solidFill>
        <a:latin typeface="+mn-lt"/>
        <a:ea typeface="+mn-ea"/>
        <a:cs typeface="+mn-cs"/>
      </a:defRPr>
    </a:lvl2pPr>
    <a:lvl3pPr marL="1217889" algn="l" defTabSz="1217889" rtl="0" eaLnBrk="1" latinLnBrk="0" hangingPunct="1">
      <a:defRPr sz="2400" kern="1200">
        <a:solidFill>
          <a:schemeClr val="tx1"/>
        </a:solidFill>
        <a:latin typeface="+mn-lt"/>
        <a:ea typeface="+mn-ea"/>
        <a:cs typeface="+mn-cs"/>
      </a:defRPr>
    </a:lvl3pPr>
    <a:lvl4pPr marL="1826834" algn="l" defTabSz="1217889" rtl="0" eaLnBrk="1" latinLnBrk="0" hangingPunct="1">
      <a:defRPr sz="2400" kern="1200">
        <a:solidFill>
          <a:schemeClr val="tx1"/>
        </a:solidFill>
        <a:latin typeface="+mn-lt"/>
        <a:ea typeface="+mn-ea"/>
        <a:cs typeface="+mn-cs"/>
      </a:defRPr>
    </a:lvl4pPr>
    <a:lvl5pPr marL="2435779" algn="l" defTabSz="1217889" rtl="0" eaLnBrk="1" latinLnBrk="0" hangingPunct="1">
      <a:defRPr sz="2400" kern="1200">
        <a:solidFill>
          <a:schemeClr val="tx1"/>
        </a:solidFill>
        <a:latin typeface="+mn-lt"/>
        <a:ea typeface="+mn-ea"/>
        <a:cs typeface="+mn-cs"/>
      </a:defRPr>
    </a:lvl5pPr>
    <a:lvl6pPr marL="3044723" algn="l" defTabSz="1217889" rtl="0" eaLnBrk="1" latinLnBrk="0" hangingPunct="1">
      <a:defRPr sz="2400" kern="1200">
        <a:solidFill>
          <a:schemeClr val="tx1"/>
        </a:solidFill>
        <a:latin typeface="+mn-lt"/>
        <a:ea typeface="+mn-ea"/>
        <a:cs typeface="+mn-cs"/>
      </a:defRPr>
    </a:lvl6pPr>
    <a:lvl7pPr marL="3653668" algn="l" defTabSz="1217889" rtl="0" eaLnBrk="1" latinLnBrk="0" hangingPunct="1">
      <a:defRPr sz="2400" kern="1200">
        <a:solidFill>
          <a:schemeClr val="tx1"/>
        </a:solidFill>
        <a:latin typeface="+mn-lt"/>
        <a:ea typeface="+mn-ea"/>
        <a:cs typeface="+mn-cs"/>
      </a:defRPr>
    </a:lvl7pPr>
    <a:lvl8pPr marL="4262613" algn="l" defTabSz="1217889" rtl="0" eaLnBrk="1" latinLnBrk="0" hangingPunct="1">
      <a:defRPr sz="2400" kern="1200">
        <a:solidFill>
          <a:schemeClr val="tx1"/>
        </a:solidFill>
        <a:latin typeface="+mn-lt"/>
        <a:ea typeface="+mn-ea"/>
        <a:cs typeface="+mn-cs"/>
      </a:defRPr>
    </a:lvl8pPr>
    <a:lvl9pPr marL="4871557" algn="l" defTabSz="121788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7">
          <p15:clr>
            <a:srgbClr val="A4A3A4"/>
          </p15:clr>
        </p15:guide>
        <p15:guide id="2" pos="3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10" autoAdjust="0"/>
    <p:restoredTop sz="94660"/>
  </p:normalViewPr>
  <p:slideViewPr>
    <p:cSldViewPr>
      <p:cViewPr varScale="1">
        <p:scale>
          <a:sx n="79" d="100"/>
          <a:sy n="79" d="100"/>
        </p:scale>
        <p:origin x="630" y="108"/>
      </p:cViewPr>
      <p:guideLst>
        <p:guide orient="horz" pos="2877"/>
        <p:guide pos="38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2837612"/>
            <a:ext cx="10352405" cy="1957991"/>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6898" y="5176202"/>
            <a:ext cx="8525511" cy="2334366"/>
          </a:xfrm>
        </p:spPr>
        <p:txBody>
          <a:bodyPr/>
          <a:lstStyle>
            <a:lvl1pPr marL="0" indent="0" algn="ctr">
              <a:buNone/>
              <a:defRPr>
                <a:solidFill>
                  <a:schemeClr val="tx1">
                    <a:tint val="75000"/>
                  </a:schemeClr>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82204-216E-4374-99B3-FC4F678188CB}"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82204-216E-4374-99B3-FC4F678188CB}"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5" y="365806"/>
            <a:ext cx="2740343" cy="77939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969" y="365806"/>
            <a:ext cx="8018039" cy="779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82204-216E-4374-99B3-FC4F678188CB}"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82204-216E-4374-99B3-FC4F678188CB}"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4" y="5869747"/>
            <a:ext cx="10352405" cy="1814208"/>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4" y="3871581"/>
            <a:ext cx="10352405" cy="1998166"/>
          </a:xfrm>
        </p:spPr>
        <p:txBody>
          <a:bodyPr anchor="b"/>
          <a:lstStyle>
            <a:lvl1pPr marL="0" indent="0">
              <a:buNone/>
              <a:defRPr sz="2700">
                <a:solidFill>
                  <a:schemeClr val="tx1">
                    <a:tint val="75000"/>
                  </a:schemeClr>
                </a:solidFill>
              </a:defRPr>
            </a:lvl1pPr>
            <a:lvl2pPr marL="608945" indent="0">
              <a:buNone/>
              <a:defRPr sz="2400">
                <a:solidFill>
                  <a:schemeClr val="tx1">
                    <a:tint val="75000"/>
                  </a:schemeClr>
                </a:solidFill>
              </a:defRPr>
            </a:lvl2pPr>
            <a:lvl3pPr marL="1217889" indent="0">
              <a:buNone/>
              <a:defRPr sz="2100">
                <a:solidFill>
                  <a:schemeClr val="tx1">
                    <a:tint val="75000"/>
                  </a:schemeClr>
                </a:solidFill>
              </a:defRPr>
            </a:lvl3pPr>
            <a:lvl4pPr marL="1826834" indent="0">
              <a:buNone/>
              <a:defRPr sz="1900">
                <a:solidFill>
                  <a:schemeClr val="tx1">
                    <a:tint val="75000"/>
                  </a:schemeClr>
                </a:solidFill>
              </a:defRPr>
            </a:lvl4pPr>
            <a:lvl5pPr marL="2435779" indent="0">
              <a:buNone/>
              <a:defRPr sz="1900">
                <a:solidFill>
                  <a:schemeClr val="tx1">
                    <a:tint val="75000"/>
                  </a:schemeClr>
                </a:solidFill>
              </a:defRPr>
            </a:lvl5pPr>
            <a:lvl6pPr marL="3044723" indent="0">
              <a:buNone/>
              <a:defRPr sz="1900">
                <a:solidFill>
                  <a:schemeClr val="tx1">
                    <a:tint val="75000"/>
                  </a:schemeClr>
                </a:solidFill>
              </a:defRPr>
            </a:lvl6pPr>
            <a:lvl7pPr marL="3653668" indent="0">
              <a:buNone/>
              <a:defRPr sz="1900">
                <a:solidFill>
                  <a:schemeClr val="tx1">
                    <a:tint val="75000"/>
                  </a:schemeClr>
                </a:solidFill>
              </a:defRPr>
            </a:lvl7pPr>
            <a:lvl8pPr marL="4262613" indent="0">
              <a:buNone/>
              <a:defRPr sz="1900">
                <a:solidFill>
                  <a:schemeClr val="tx1">
                    <a:tint val="75000"/>
                  </a:schemeClr>
                </a:solidFill>
              </a:defRPr>
            </a:lvl8pPr>
            <a:lvl9pPr marL="487155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82204-216E-4374-99B3-FC4F678188CB}"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968" y="2131381"/>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7" y="2131381"/>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82204-216E-4374-99B3-FC4F678188CB}"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70" y="2044684"/>
            <a:ext cx="5381305" cy="852128"/>
          </a:xfrm>
        </p:spPr>
        <p:txBody>
          <a:bodyPr anchor="b"/>
          <a:lstStyle>
            <a:lvl1pPr marL="0" indent="0">
              <a:buNone/>
              <a:defRPr sz="3200" b="1"/>
            </a:lvl1pPr>
            <a:lvl2pPr marL="608945" indent="0">
              <a:buNone/>
              <a:defRPr sz="2700" b="1"/>
            </a:lvl2pPr>
            <a:lvl3pPr marL="1217889" indent="0">
              <a:buNone/>
              <a:defRPr sz="2400" b="1"/>
            </a:lvl3pPr>
            <a:lvl4pPr marL="1826834" indent="0">
              <a:buNone/>
              <a:defRPr sz="2100" b="1"/>
            </a:lvl4pPr>
            <a:lvl5pPr marL="2435779" indent="0">
              <a:buNone/>
              <a:defRPr sz="2100" b="1"/>
            </a:lvl5pPr>
            <a:lvl6pPr marL="3044723" indent="0">
              <a:buNone/>
              <a:defRPr sz="2100" b="1"/>
            </a:lvl6pPr>
            <a:lvl7pPr marL="3653668" indent="0">
              <a:buNone/>
              <a:defRPr sz="2100" b="1"/>
            </a:lvl7pPr>
            <a:lvl8pPr marL="4262613" indent="0">
              <a:buNone/>
              <a:defRPr sz="2100" b="1"/>
            </a:lvl8pPr>
            <a:lvl9pPr marL="487155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970" y="2896813"/>
            <a:ext cx="5381305"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7" y="2044684"/>
            <a:ext cx="5383419" cy="852128"/>
          </a:xfrm>
        </p:spPr>
        <p:txBody>
          <a:bodyPr anchor="b"/>
          <a:lstStyle>
            <a:lvl1pPr marL="0" indent="0">
              <a:buNone/>
              <a:defRPr sz="3200" b="1"/>
            </a:lvl1pPr>
            <a:lvl2pPr marL="608945" indent="0">
              <a:buNone/>
              <a:defRPr sz="2700" b="1"/>
            </a:lvl2pPr>
            <a:lvl3pPr marL="1217889" indent="0">
              <a:buNone/>
              <a:defRPr sz="2400" b="1"/>
            </a:lvl3pPr>
            <a:lvl4pPr marL="1826834" indent="0">
              <a:buNone/>
              <a:defRPr sz="2100" b="1"/>
            </a:lvl4pPr>
            <a:lvl5pPr marL="2435779" indent="0">
              <a:buNone/>
              <a:defRPr sz="2100" b="1"/>
            </a:lvl5pPr>
            <a:lvl6pPr marL="3044723" indent="0">
              <a:buNone/>
              <a:defRPr sz="2100" b="1"/>
            </a:lvl6pPr>
            <a:lvl7pPr marL="3653668" indent="0">
              <a:buNone/>
              <a:defRPr sz="2100" b="1"/>
            </a:lvl7pPr>
            <a:lvl8pPr marL="4262613" indent="0">
              <a:buNone/>
              <a:defRPr sz="2100" b="1"/>
            </a:lvl8pPr>
            <a:lvl9pPr marL="487155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86917" y="2896813"/>
            <a:ext cx="5383419"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82204-216E-4374-99B3-FC4F678188CB}"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82204-216E-4374-99B3-FC4F678188CB}"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82204-216E-4374-99B3-FC4F678188CB}"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5" y="363688"/>
            <a:ext cx="4006907" cy="1547786"/>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8" y="363688"/>
            <a:ext cx="6808568" cy="7796022"/>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5" y="1911474"/>
            <a:ext cx="4006907" cy="6248236"/>
          </a:xfrm>
        </p:spPr>
        <p:txBody>
          <a:bodyPr/>
          <a:lstStyle>
            <a:lvl1pPr marL="0" indent="0">
              <a:buNone/>
              <a:defRPr sz="19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82204-216E-4374-99B3-FC4F678188CB}"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31" y="6394134"/>
            <a:ext cx="7307580" cy="754864"/>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31" y="816182"/>
            <a:ext cx="7307580" cy="5480685"/>
          </a:xfrm>
        </p:spPr>
        <p:txBody>
          <a:bodyPr/>
          <a:lstStyle>
            <a:lvl1pPr marL="0" indent="0">
              <a:buNone/>
              <a:defRPr sz="43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endParaRPr lang="en-US"/>
          </a:p>
        </p:txBody>
      </p:sp>
      <p:sp>
        <p:nvSpPr>
          <p:cNvPr id="4" name="Text Placeholder 3"/>
          <p:cNvSpPr>
            <a:spLocks noGrp="1"/>
          </p:cNvSpPr>
          <p:nvPr>
            <p:ph type="body" sz="half" idx="2"/>
          </p:nvPr>
        </p:nvSpPr>
        <p:spPr>
          <a:xfrm>
            <a:off x="2387231" y="7149000"/>
            <a:ext cx="7307580" cy="1072031"/>
          </a:xfrm>
        </p:spPr>
        <p:txBody>
          <a:bodyPr/>
          <a:lstStyle>
            <a:lvl1pPr marL="0" indent="0">
              <a:buNone/>
              <a:defRPr sz="19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82204-216E-4374-99B3-FC4F678188CB}"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327-1F55-45E3-AD05-841F6AB0E4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965" y="365803"/>
            <a:ext cx="10961371" cy="1522412"/>
          </a:xfrm>
          <a:prstGeom prst="rect">
            <a:avLst/>
          </a:prstGeom>
        </p:spPr>
        <p:txBody>
          <a:bodyPr vert="horz" lIns="121789" tIns="60894" rIns="121789" bIns="608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965" y="2131381"/>
            <a:ext cx="10961371" cy="6028331"/>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968" y="8466307"/>
            <a:ext cx="2841837" cy="486326"/>
          </a:xfrm>
          <a:prstGeom prst="rect">
            <a:avLst/>
          </a:prstGeom>
        </p:spPr>
        <p:txBody>
          <a:bodyPr vert="horz" lIns="121789" tIns="60894" rIns="121789" bIns="60894" rtlCol="0" anchor="ctr"/>
          <a:lstStyle>
            <a:lvl1pPr algn="l">
              <a:defRPr sz="1600">
                <a:solidFill>
                  <a:schemeClr val="tx1">
                    <a:tint val="75000"/>
                  </a:schemeClr>
                </a:solidFill>
              </a:defRPr>
            </a:lvl1pPr>
          </a:lstStyle>
          <a:p>
            <a:fld id="{5A982204-216E-4374-99B3-FC4F678188CB}" type="datetimeFigureOut">
              <a:rPr lang="en-US" smtClean="0"/>
              <a:pPr/>
              <a:t>8/10/2016</a:t>
            </a:fld>
            <a:endParaRPr lang="en-US"/>
          </a:p>
        </p:txBody>
      </p:sp>
      <p:sp>
        <p:nvSpPr>
          <p:cNvPr id="5" name="Footer Placeholder 4"/>
          <p:cNvSpPr>
            <a:spLocks noGrp="1"/>
          </p:cNvSpPr>
          <p:nvPr>
            <p:ph type="ftr" sz="quarter" idx="3"/>
          </p:nvPr>
        </p:nvSpPr>
        <p:spPr>
          <a:xfrm>
            <a:off x="4161261" y="8466307"/>
            <a:ext cx="3856779" cy="486326"/>
          </a:xfrm>
          <a:prstGeom prst="rect">
            <a:avLst/>
          </a:prstGeom>
        </p:spPr>
        <p:txBody>
          <a:bodyPr vert="horz" lIns="121789" tIns="60894" rIns="121789" bIns="60894"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28500" y="8466307"/>
            <a:ext cx="2841837" cy="486326"/>
          </a:xfrm>
          <a:prstGeom prst="rect">
            <a:avLst/>
          </a:prstGeom>
        </p:spPr>
        <p:txBody>
          <a:bodyPr vert="horz" lIns="121789" tIns="60894" rIns="121789" bIns="60894" rtlCol="0" anchor="ctr"/>
          <a:lstStyle>
            <a:lvl1pPr algn="r">
              <a:defRPr sz="1600">
                <a:solidFill>
                  <a:schemeClr val="tx1">
                    <a:tint val="75000"/>
                  </a:schemeClr>
                </a:solidFill>
              </a:defRPr>
            </a:lvl1pPr>
          </a:lstStyle>
          <a:p>
            <a:fld id="{BD266327-1F55-45E3-AD05-841F6AB0E4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7889" rtl="0" eaLnBrk="1" latinLnBrk="0" hangingPunct="1">
        <a:spcBef>
          <a:spcPct val="0"/>
        </a:spcBef>
        <a:buNone/>
        <a:defRPr sz="5900" kern="1200">
          <a:solidFill>
            <a:schemeClr val="tx1"/>
          </a:solidFill>
          <a:latin typeface="+mj-lt"/>
          <a:ea typeface="+mj-ea"/>
          <a:cs typeface="+mj-cs"/>
        </a:defRPr>
      </a:lvl1pPr>
    </p:titleStyle>
    <p:bodyStyle>
      <a:lvl1pPr marL="456709" indent="-456709" algn="l" defTabSz="121788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535" indent="-380590" algn="l" defTabSz="121788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2362" indent="-304472" algn="l" defTabSz="121788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1306"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0251"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9196"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140"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085"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030"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889" rtl="0" eaLnBrk="1" latinLnBrk="0" hangingPunct="1">
        <a:defRPr sz="2400" kern="1200">
          <a:solidFill>
            <a:schemeClr val="tx1"/>
          </a:solidFill>
          <a:latin typeface="+mn-lt"/>
          <a:ea typeface="+mn-ea"/>
          <a:cs typeface="+mn-cs"/>
        </a:defRPr>
      </a:lvl1pPr>
      <a:lvl2pPr marL="608945" algn="l" defTabSz="1217889" rtl="0" eaLnBrk="1" latinLnBrk="0" hangingPunct="1">
        <a:defRPr sz="2400" kern="1200">
          <a:solidFill>
            <a:schemeClr val="tx1"/>
          </a:solidFill>
          <a:latin typeface="+mn-lt"/>
          <a:ea typeface="+mn-ea"/>
          <a:cs typeface="+mn-cs"/>
        </a:defRPr>
      </a:lvl2pPr>
      <a:lvl3pPr marL="1217889" algn="l" defTabSz="1217889" rtl="0" eaLnBrk="1" latinLnBrk="0" hangingPunct="1">
        <a:defRPr sz="2400" kern="1200">
          <a:solidFill>
            <a:schemeClr val="tx1"/>
          </a:solidFill>
          <a:latin typeface="+mn-lt"/>
          <a:ea typeface="+mn-ea"/>
          <a:cs typeface="+mn-cs"/>
        </a:defRPr>
      </a:lvl3pPr>
      <a:lvl4pPr marL="1826834" algn="l" defTabSz="1217889" rtl="0" eaLnBrk="1" latinLnBrk="0" hangingPunct="1">
        <a:defRPr sz="2400" kern="1200">
          <a:solidFill>
            <a:schemeClr val="tx1"/>
          </a:solidFill>
          <a:latin typeface="+mn-lt"/>
          <a:ea typeface="+mn-ea"/>
          <a:cs typeface="+mn-cs"/>
        </a:defRPr>
      </a:lvl4pPr>
      <a:lvl5pPr marL="2435779" algn="l" defTabSz="1217889" rtl="0" eaLnBrk="1" latinLnBrk="0" hangingPunct="1">
        <a:defRPr sz="2400" kern="1200">
          <a:solidFill>
            <a:schemeClr val="tx1"/>
          </a:solidFill>
          <a:latin typeface="+mn-lt"/>
          <a:ea typeface="+mn-ea"/>
          <a:cs typeface="+mn-cs"/>
        </a:defRPr>
      </a:lvl5pPr>
      <a:lvl6pPr marL="3044723" algn="l" defTabSz="1217889" rtl="0" eaLnBrk="1" latinLnBrk="0" hangingPunct="1">
        <a:defRPr sz="2400" kern="1200">
          <a:solidFill>
            <a:schemeClr val="tx1"/>
          </a:solidFill>
          <a:latin typeface="+mn-lt"/>
          <a:ea typeface="+mn-ea"/>
          <a:cs typeface="+mn-cs"/>
        </a:defRPr>
      </a:lvl6pPr>
      <a:lvl7pPr marL="3653668" algn="l" defTabSz="1217889" rtl="0" eaLnBrk="1" latinLnBrk="0" hangingPunct="1">
        <a:defRPr sz="2400" kern="1200">
          <a:solidFill>
            <a:schemeClr val="tx1"/>
          </a:solidFill>
          <a:latin typeface="+mn-lt"/>
          <a:ea typeface="+mn-ea"/>
          <a:cs typeface="+mn-cs"/>
        </a:defRPr>
      </a:lvl7pPr>
      <a:lvl8pPr marL="4262613" algn="l" defTabSz="1217889" rtl="0" eaLnBrk="1" latinLnBrk="0" hangingPunct="1">
        <a:defRPr sz="2400" kern="1200">
          <a:solidFill>
            <a:schemeClr val="tx1"/>
          </a:solidFill>
          <a:latin typeface="+mn-lt"/>
          <a:ea typeface="+mn-ea"/>
          <a:cs typeface="+mn-cs"/>
        </a:defRPr>
      </a:lvl8pPr>
      <a:lvl9pPr marL="4871557" algn="l" defTabSz="121788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ecision 5"/>
          <p:cNvSpPr/>
          <p:nvPr/>
        </p:nvSpPr>
        <p:spPr>
          <a:xfrm>
            <a:off x="755650" y="3119437"/>
            <a:ext cx="3247813" cy="1674654"/>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Do you hear a slow ramp up in motor RPM?</a:t>
            </a:r>
          </a:p>
        </p:txBody>
      </p:sp>
      <p:sp>
        <p:nvSpPr>
          <p:cNvPr id="7" name="Flowchart: Process 6"/>
          <p:cNvSpPr/>
          <p:nvPr/>
        </p:nvSpPr>
        <p:spPr>
          <a:xfrm>
            <a:off x="1212850" y="2052637"/>
            <a:ext cx="2359660" cy="71045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Put Drill in </a:t>
            </a:r>
            <a:r>
              <a:rPr lang="en-US" sz="1200" b="1" dirty="0">
                <a:solidFill>
                  <a:schemeClr val="tx1"/>
                </a:solidFill>
                <a:latin typeface="Arial" pitchFamily="34" charset="0"/>
                <a:cs typeface="Arial" pitchFamily="34" charset="0"/>
              </a:rPr>
              <a:t>Clutch #1</a:t>
            </a:r>
            <a:r>
              <a:rPr lang="en-US" sz="1200" dirty="0">
                <a:solidFill>
                  <a:schemeClr val="tx1"/>
                </a:solidFill>
                <a:latin typeface="Arial" pitchFamily="34" charset="0"/>
                <a:cs typeface="Arial" pitchFamily="34" charset="0"/>
              </a:rPr>
              <a:t>, </a:t>
            </a:r>
            <a:r>
              <a:rPr lang="en-US" sz="1200" b="1" dirty="0">
                <a:solidFill>
                  <a:schemeClr val="tx1"/>
                </a:solidFill>
                <a:latin typeface="Arial" pitchFamily="34" charset="0"/>
                <a:cs typeface="Arial" pitchFamily="34" charset="0"/>
              </a:rPr>
              <a:t>Speed 3 </a:t>
            </a:r>
            <a:r>
              <a:rPr lang="en-US" sz="1200" dirty="0">
                <a:solidFill>
                  <a:schemeClr val="tx1"/>
                </a:solidFill>
                <a:latin typeface="Arial" pitchFamily="34" charset="0"/>
                <a:cs typeface="Arial" pitchFamily="34" charset="0"/>
              </a:rPr>
              <a:t>and pull the </a:t>
            </a:r>
            <a:r>
              <a:rPr lang="en-US" sz="1200" dirty="0" smtClean="0">
                <a:solidFill>
                  <a:schemeClr val="tx1"/>
                </a:solidFill>
                <a:latin typeface="Arial" pitchFamily="34" charset="0"/>
                <a:cs typeface="Arial" pitchFamily="34" charset="0"/>
              </a:rPr>
              <a:t>trigger, hold for 2 seconds.</a:t>
            </a:r>
            <a:endParaRPr lang="en-US" sz="1200" dirty="0">
              <a:solidFill>
                <a:schemeClr val="tx1"/>
              </a:solidFill>
              <a:latin typeface="Arial" pitchFamily="34" charset="0"/>
              <a:cs typeface="Arial" pitchFamily="34" charset="0"/>
            </a:endParaRPr>
          </a:p>
        </p:txBody>
      </p:sp>
      <p:sp>
        <p:nvSpPr>
          <p:cNvPr id="8" name="Flowchart: Decision 7"/>
          <p:cNvSpPr/>
          <p:nvPr/>
        </p:nvSpPr>
        <p:spPr>
          <a:xfrm>
            <a:off x="8223250" y="3119437"/>
            <a:ext cx="2943013" cy="1674654"/>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When Drill reaches </a:t>
            </a:r>
            <a:r>
              <a:rPr lang="en-US" sz="1200" dirty="0" smtClean="0">
                <a:solidFill>
                  <a:schemeClr val="tx1"/>
                </a:solidFill>
                <a:latin typeface="Arial" pitchFamily="34" charset="0"/>
                <a:cs typeface="Arial" pitchFamily="34" charset="0"/>
              </a:rPr>
              <a:t>steady </a:t>
            </a:r>
            <a:r>
              <a:rPr lang="en-US" sz="1200" dirty="0">
                <a:solidFill>
                  <a:schemeClr val="tx1"/>
                </a:solidFill>
                <a:latin typeface="Arial" pitchFamily="34" charset="0"/>
                <a:cs typeface="Arial" pitchFamily="34" charset="0"/>
              </a:rPr>
              <a:t>speed, </a:t>
            </a:r>
            <a:r>
              <a:rPr lang="en-US" sz="1200" dirty="0" smtClean="0">
                <a:solidFill>
                  <a:schemeClr val="tx1"/>
                </a:solidFill>
                <a:latin typeface="Arial" pitchFamily="34" charset="0"/>
                <a:cs typeface="Arial" pitchFamily="34" charset="0"/>
              </a:rPr>
              <a:t>is it slower than the top speed for Drill Mode?</a:t>
            </a:r>
            <a:endParaRPr lang="en-US" sz="1200" dirty="0">
              <a:solidFill>
                <a:schemeClr val="tx1"/>
              </a:solidFill>
              <a:latin typeface="Arial" pitchFamily="34" charset="0"/>
              <a:cs typeface="Arial" pitchFamily="34" charset="0"/>
            </a:endParaRPr>
          </a:p>
        </p:txBody>
      </p:sp>
      <p:sp>
        <p:nvSpPr>
          <p:cNvPr id="9" name="Flowchart: Decision 8"/>
          <p:cNvSpPr/>
          <p:nvPr/>
        </p:nvSpPr>
        <p:spPr>
          <a:xfrm>
            <a:off x="3879850" y="6842651"/>
            <a:ext cx="3810000" cy="1991786"/>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When Drill reaches </a:t>
            </a:r>
            <a:r>
              <a:rPr lang="en-US" sz="1200" dirty="0" smtClean="0">
                <a:solidFill>
                  <a:schemeClr val="tx1"/>
                </a:solidFill>
                <a:latin typeface="Arial" pitchFamily="34" charset="0"/>
                <a:cs typeface="Arial" pitchFamily="34" charset="0"/>
              </a:rPr>
              <a:t>steady speed</a:t>
            </a:r>
            <a:r>
              <a:rPr lang="en-US" sz="1200" dirty="0">
                <a:solidFill>
                  <a:schemeClr val="tx1"/>
                </a:solidFill>
                <a:latin typeface="Arial" pitchFamily="34" charset="0"/>
                <a:cs typeface="Arial" pitchFamily="34" charset="0"/>
              </a:rPr>
              <a:t>, do you hear a higher RPM </a:t>
            </a:r>
            <a:r>
              <a:rPr lang="en-US" sz="1200" dirty="0" smtClean="0">
                <a:solidFill>
                  <a:schemeClr val="tx1"/>
                </a:solidFill>
                <a:latin typeface="Arial" pitchFamily="34" charset="0"/>
                <a:cs typeface="Arial" pitchFamily="34" charset="0"/>
              </a:rPr>
              <a:t>than the steady speed when in </a:t>
            </a:r>
            <a:r>
              <a:rPr lang="en-US" sz="1200" dirty="0">
                <a:solidFill>
                  <a:schemeClr val="tx1"/>
                </a:solidFill>
                <a:latin typeface="Arial" pitchFamily="34" charset="0"/>
                <a:cs typeface="Arial" pitchFamily="34" charset="0"/>
              </a:rPr>
              <a:t>Clutch #</a:t>
            </a:r>
            <a:r>
              <a:rPr lang="en-US" sz="1200" dirty="0" smtClean="0">
                <a:solidFill>
                  <a:schemeClr val="tx1"/>
                </a:solidFill>
                <a:latin typeface="Arial" pitchFamily="34" charset="0"/>
                <a:cs typeface="Arial" pitchFamily="34" charset="0"/>
              </a:rPr>
              <a:t>1, but still slower than Drill Mode?</a:t>
            </a:r>
            <a:endParaRPr lang="en-US" sz="1200" dirty="0">
              <a:solidFill>
                <a:schemeClr val="tx1"/>
              </a:solidFill>
              <a:latin typeface="Arial" pitchFamily="34" charset="0"/>
              <a:cs typeface="Arial" pitchFamily="34" charset="0"/>
            </a:endParaRPr>
          </a:p>
        </p:txBody>
      </p:sp>
      <p:sp>
        <p:nvSpPr>
          <p:cNvPr id="10" name="Flowchart: Process 9"/>
          <p:cNvSpPr/>
          <p:nvPr/>
        </p:nvSpPr>
        <p:spPr>
          <a:xfrm>
            <a:off x="4578634" y="5786437"/>
            <a:ext cx="2435860" cy="71045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Put Drill in </a:t>
            </a:r>
            <a:r>
              <a:rPr lang="en-US" sz="1200" b="1" dirty="0">
                <a:solidFill>
                  <a:schemeClr val="tx1"/>
                </a:solidFill>
                <a:latin typeface="Arial" pitchFamily="34" charset="0"/>
                <a:cs typeface="Arial" pitchFamily="34" charset="0"/>
              </a:rPr>
              <a:t>Clutch #2</a:t>
            </a:r>
            <a:r>
              <a:rPr lang="en-US" sz="1200" dirty="0">
                <a:solidFill>
                  <a:schemeClr val="tx1"/>
                </a:solidFill>
                <a:latin typeface="Arial" pitchFamily="34" charset="0"/>
                <a:cs typeface="Arial" pitchFamily="34" charset="0"/>
              </a:rPr>
              <a:t>, </a:t>
            </a:r>
            <a:r>
              <a:rPr lang="en-US" sz="1200" b="1" dirty="0">
                <a:solidFill>
                  <a:schemeClr val="tx1"/>
                </a:solidFill>
                <a:latin typeface="Arial" pitchFamily="34" charset="0"/>
                <a:cs typeface="Arial" pitchFamily="34" charset="0"/>
              </a:rPr>
              <a:t>Speed 3 </a:t>
            </a:r>
            <a:r>
              <a:rPr lang="en-US" sz="1200" dirty="0">
                <a:solidFill>
                  <a:schemeClr val="tx1"/>
                </a:solidFill>
                <a:latin typeface="Arial" pitchFamily="34" charset="0"/>
                <a:cs typeface="Arial" pitchFamily="34" charset="0"/>
              </a:rPr>
              <a:t>and pull the trigger.</a:t>
            </a:r>
          </a:p>
        </p:txBody>
      </p:sp>
      <p:sp>
        <p:nvSpPr>
          <p:cNvPr id="11" name="Flowchart: Process 10"/>
          <p:cNvSpPr/>
          <p:nvPr/>
        </p:nvSpPr>
        <p:spPr>
          <a:xfrm>
            <a:off x="8375650" y="5786437"/>
            <a:ext cx="2435860" cy="71045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Drill is functioning </a:t>
            </a:r>
            <a:r>
              <a:rPr lang="en-US" sz="1200" dirty="0" smtClean="0">
                <a:solidFill>
                  <a:schemeClr val="tx1"/>
                </a:solidFill>
                <a:latin typeface="Arial" pitchFamily="34" charset="0"/>
                <a:cs typeface="Arial" pitchFamily="34" charset="0"/>
              </a:rPr>
              <a:t>correctly.</a:t>
            </a:r>
            <a:endParaRPr lang="en-US" sz="1200" dirty="0">
              <a:solidFill>
                <a:schemeClr val="tx1"/>
              </a:solidFill>
              <a:latin typeface="Arial" pitchFamily="34" charset="0"/>
              <a:cs typeface="Arial" pitchFamily="34" charset="0"/>
            </a:endParaRPr>
          </a:p>
        </p:txBody>
      </p:sp>
      <p:cxnSp>
        <p:nvCxnSpPr>
          <p:cNvPr id="27" name="Straight Arrow Connector 26"/>
          <p:cNvCxnSpPr>
            <a:stCxn id="6" idx="3"/>
            <a:endCxn id="95" idx="1"/>
          </p:cNvCxnSpPr>
          <p:nvPr/>
        </p:nvCxnSpPr>
        <p:spPr>
          <a:xfrm>
            <a:off x="4003463" y="3956764"/>
            <a:ext cx="638388"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79850" y="36528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YES</a:t>
            </a:r>
          </a:p>
        </p:txBody>
      </p:sp>
      <p:cxnSp>
        <p:nvCxnSpPr>
          <p:cNvPr id="34" name="Straight Arrow Connector 33"/>
          <p:cNvCxnSpPr>
            <a:stCxn id="11" idx="1"/>
            <a:endCxn id="10" idx="3"/>
          </p:cNvCxnSpPr>
          <p:nvPr/>
        </p:nvCxnSpPr>
        <p:spPr>
          <a:xfrm flipH="1">
            <a:off x="7014494" y="6141667"/>
            <a:ext cx="1361156"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2"/>
            <a:endCxn id="9" idx="0"/>
          </p:cNvCxnSpPr>
          <p:nvPr/>
        </p:nvCxnSpPr>
        <p:spPr>
          <a:xfrm flipH="1">
            <a:off x="5784850" y="6496896"/>
            <a:ext cx="11714" cy="34575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0" name="Flowchart: Process 39"/>
          <p:cNvSpPr/>
          <p:nvPr/>
        </p:nvSpPr>
        <p:spPr>
          <a:xfrm>
            <a:off x="8909050" y="7462837"/>
            <a:ext cx="2435860" cy="761207"/>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Drill is functioning </a:t>
            </a:r>
            <a:r>
              <a:rPr lang="en-US" sz="1200" dirty="0" smtClean="0">
                <a:solidFill>
                  <a:schemeClr val="tx1"/>
                </a:solidFill>
                <a:latin typeface="Arial" pitchFamily="34" charset="0"/>
                <a:cs typeface="Arial" pitchFamily="34" charset="0"/>
              </a:rPr>
              <a:t>correctly.</a:t>
            </a:r>
            <a:endParaRPr lang="en-US" sz="1200" dirty="0">
              <a:solidFill>
                <a:schemeClr val="tx1"/>
              </a:solidFill>
              <a:latin typeface="Arial" pitchFamily="34" charset="0"/>
              <a:cs typeface="Arial" pitchFamily="34" charset="0"/>
            </a:endParaRPr>
          </a:p>
        </p:txBody>
      </p:sp>
      <p:sp>
        <p:nvSpPr>
          <p:cNvPr id="39" name="TextBox 38"/>
          <p:cNvSpPr txBox="1"/>
          <p:nvPr/>
        </p:nvSpPr>
        <p:spPr>
          <a:xfrm>
            <a:off x="7555797" y="7418596"/>
            <a:ext cx="811953" cy="292388"/>
          </a:xfrm>
          <a:prstGeom prst="rect">
            <a:avLst/>
          </a:prstGeom>
          <a:noFill/>
        </p:spPr>
        <p:txBody>
          <a:bodyPr wrap="square" rtlCol="0">
            <a:spAutoFit/>
          </a:bodyPr>
          <a:lstStyle/>
          <a:p>
            <a:pPr algn="ctr"/>
            <a:r>
              <a:rPr lang="en-US" sz="1300" dirty="0">
                <a:latin typeface="Arial" pitchFamily="34" charset="0"/>
                <a:cs typeface="Arial" pitchFamily="34" charset="0"/>
              </a:rPr>
              <a:t>YES</a:t>
            </a:r>
          </a:p>
        </p:txBody>
      </p:sp>
      <p:cxnSp>
        <p:nvCxnSpPr>
          <p:cNvPr id="49" name="Straight Arrow Connector 48"/>
          <p:cNvCxnSpPr>
            <a:stCxn id="9" idx="3"/>
            <a:endCxn id="40" idx="1"/>
          </p:cNvCxnSpPr>
          <p:nvPr/>
        </p:nvCxnSpPr>
        <p:spPr>
          <a:xfrm>
            <a:off x="7689850" y="7838544"/>
            <a:ext cx="1219200" cy="4897"/>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127250" y="47958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NO</a:t>
            </a:r>
          </a:p>
        </p:txBody>
      </p:sp>
      <p:cxnSp>
        <p:nvCxnSpPr>
          <p:cNvPr id="59" name="Straight Arrow Connector 58"/>
          <p:cNvCxnSpPr>
            <a:stCxn id="6" idx="2"/>
            <a:endCxn id="79" idx="0"/>
          </p:cNvCxnSpPr>
          <p:nvPr/>
        </p:nvCxnSpPr>
        <p:spPr>
          <a:xfrm>
            <a:off x="2379557" y="4794091"/>
            <a:ext cx="1693" cy="535146"/>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60705" y="7418596"/>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NO</a:t>
            </a:r>
          </a:p>
        </p:txBody>
      </p:sp>
      <p:cxnSp>
        <p:nvCxnSpPr>
          <p:cNvPr id="69" name="Straight Arrow Connector 68"/>
          <p:cNvCxnSpPr>
            <a:stCxn id="9" idx="1"/>
            <a:endCxn id="80" idx="6"/>
          </p:cNvCxnSpPr>
          <p:nvPr/>
        </p:nvCxnSpPr>
        <p:spPr>
          <a:xfrm flipH="1">
            <a:off x="2940050" y="7838544"/>
            <a:ext cx="939800" cy="5293"/>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0" idx="2"/>
            <a:endCxn id="94" idx="0"/>
          </p:cNvCxnSpPr>
          <p:nvPr/>
        </p:nvCxnSpPr>
        <p:spPr>
          <a:xfrm>
            <a:off x="10126980" y="8224044"/>
            <a:ext cx="7620" cy="319881"/>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94" name="Flowchart: Connector 93"/>
          <p:cNvSpPr/>
          <p:nvPr/>
        </p:nvSpPr>
        <p:spPr>
          <a:xfrm>
            <a:off x="9728200" y="8543925"/>
            <a:ext cx="812800" cy="45720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A</a:t>
            </a:r>
            <a:endParaRPr lang="en-US" dirty="0">
              <a:solidFill>
                <a:schemeClr val="tx1"/>
              </a:solidFill>
            </a:endParaRPr>
          </a:p>
        </p:txBody>
      </p:sp>
      <p:sp>
        <p:nvSpPr>
          <p:cNvPr id="102" name="TextBox 101"/>
          <p:cNvSpPr txBox="1"/>
          <p:nvPr/>
        </p:nvSpPr>
        <p:spPr>
          <a:xfrm>
            <a:off x="4565650" y="604837"/>
            <a:ext cx="7010400" cy="1538883"/>
          </a:xfrm>
          <a:prstGeom prst="rect">
            <a:avLst/>
          </a:prstGeom>
          <a:noFill/>
        </p:spPr>
        <p:txBody>
          <a:bodyPr wrap="square" rtlCol="0">
            <a:spAutoFit/>
          </a:bodyPr>
          <a:lstStyle/>
          <a:p>
            <a:r>
              <a:rPr lang="en-US" sz="1600" b="1" u="sng" dirty="0" smtClean="0">
                <a:latin typeface="Arial" pitchFamily="34" charset="0"/>
                <a:cs typeface="Arial" pitchFamily="34" charset="0"/>
              </a:rPr>
              <a:t>FUNCTIONAL CHECK:</a:t>
            </a:r>
          </a:p>
          <a:p>
            <a:r>
              <a:rPr lang="en-US" sz="1300" dirty="0" smtClean="0">
                <a:latin typeface="Arial" pitchFamily="34" charset="0"/>
                <a:cs typeface="Arial" pitchFamily="34" charset="0"/>
              </a:rPr>
              <a:t>To better diagnose our new eClutch and related sensors.  We have assembled an initial diagnostic flowchart to better pinpoint the root cause of a potential customer complaint.</a:t>
            </a:r>
          </a:p>
          <a:p>
            <a:endParaRPr lang="en-US" sz="1300" dirty="0">
              <a:latin typeface="Arial" pitchFamily="34" charset="0"/>
              <a:cs typeface="Arial" pitchFamily="34" charset="0"/>
            </a:endParaRPr>
          </a:p>
          <a:p>
            <a:r>
              <a:rPr lang="en-US" sz="1300" dirty="0" smtClean="0">
                <a:latin typeface="Arial" pitchFamily="34" charset="0"/>
                <a:cs typeface="Arial" pitchFamily="34" charset="0"/>
              </a:rPr>
              <a:t>A customer may come in with a complaint that the drill is drilling in clutch mode or clutching out in drill (or hammer) mode.  In either case the following flowchart should be followed to ensure that the drill is functioning correctly before disassembly.</a:t>
            </a:r>
            <a:endParaRPr lang="en-US" sz="1300" dirty="0">
              <a:latin typeface="Arial" pitchFamily="34" charset="0"/>
              <a:cs typeface="Arial" pitchFamily="34" charset="0"/>
            </a:endParaRPr>
          </a:p>
        </p:txBody>
      </p:sp>
      <p:sp>
        <p:nvSpPr>
          <p:cNvPr id="103" name="TextBox 102"/>
          <p:cNvSpPr txBox="1"/>
          <p:nvPr/>
        </p:nvSpPr>
        <p:spPr>
          <a:xfrm>
            <a:off x="196849" y="109538"/>
            <a:ext cx="11684000" cy="523220"/>
          </a:xfrm>
          <a:prstGeom prst="rect">
            <a:avLst/>
          </a:prstGeom>
          <a:noFill/>
        </p:spPr>
        <p:txBody>
          <a:bodyPr wrap="square" rtlCol="0">
            <a:spAutoFit/>
          </a:bodyPr>
          <a:lstStyle/>
          <a:p>
            <a:pPr algn="ctr"/>
            <a:r>
              <a:rPr lang="en-US" sz="2800" b="1" u="sng" dirty="0" smtClean="0"/>
              <a:t>DCD991 / DCD996 eClutch Diagnostic Flowchart </a:t>
            </a:r>
            <a:r>
              <a:rPr lang="en-US" sz="1600" dirty="0" smtClean="0"/>
              <a:t>[DOC100271506: Rev-0]</a:t>
            </a:r>
            <a:endParaRPr lang="en-US" sz="1600" dirty="0"/>
          </a:p>
        </p:txBody>
      </p:sp>
      <p:cxnSp>
        <p:nvCxnSpPr>
          <p:cNvPr id="62" name="Elbow Connector 61"/>
          <p:cNvCxnSpPr>
            <a:stCxn id="8" idx="3"/>
            <a:endCxn id="11" idx="3"/>
          </p:cNvCxnSpPr>
          <p:nvPr/>
        </p:nvCxnSpPr>
        <p:spPr>
          <a:xfrm flipH="1">
            <a:off x="10811510" y="3956764"/>
            <a:ext cx="354753" cy="2184903"/>
          </a:xfrm>
          <a:prstGeom prst="bentConnector3">
            <a:avLst>
              <a:gd name="adj1" fmla="val -6443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9061450" y="49482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NO</a:t>
            </a:r>
          </a:p>
        </p:txBody>
      </p:sp>
      <p:sp>
        <p:nvSpPr>
          <p:cNvPr id="75" name="TextBox 74"/>
          <p:cNvSpPr txBox="1"/>
          <p:nvPr/>
        </p:nvSpPr>
        <p:spPr>
          <a:xfrm>
            <a:off x="10966450" y="36528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YES</a:t>
            </a:r>
          </a:p>
        </p:txBody>
      </p:sp>
      <p:cxnSp>
        <p:nvCxnSpPr>
          <p:cNvPr id="90" name="Elbow Connector 89"/>
          <p:cNvCxnSpPr>
            <a:stCxn id="8" idx="2"/>
            <a:endCxn id="79" idx="6"/>
          </p:cNvCxnSpPr>
          <p:nvPr/>
        </p:nvCxnSpPr>
        <p:spPr>
          <a:xfrm rot="5400000">
            <a:off x="5859331" y="1722411"/>
            <a:ext cx="763746" cy="690710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Flowchart: Decision 94"/>
          <p:cNvSpPr/>
          <p:nvPr/>
        </p:nvSpPr>
        <p:spPr>
          <a:xfrm>
            <a:off x="4641851" y="3119437"/>
            <a:ext cx="2895600" cy="1674654"/>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Did the tool maintain a steady speed?</a:t>
            </a:r>
            <a:endParaRPr lang="en-US" sz="1200" dirty="0">
              <a:solidFill>
                <a:schemeClr val="tx1"/>
              </a:solidFill>
              <a:latin typeface="Arial" pitchFamily="34" charset="0"/>
              <a:cs typeface="Arial" pitchFamily="34" charset="0"/>
            </a:endParaRPr>
          </a:p>
        </p:txBody>
      </p:sp>
      <p:cxnSp>
        <p:nvCxnSpPr>
          <p:cNvPr id="106" name="Straight Arrow Connector 105"/>
          <p:cNvCxnSpPr>
            <a:stCxn id="95" idx="3"/>
            <a:endCxn id="8" idx="1"/>
          </p:cNvCxnSpPr>
          <p:nvPr/>
        </p:nvCxnSpPr>
        <p:spPr>
          <a:xfrm>
            <a:off x="7537451" y="3956764"/>
            <a:ext cx="6857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Flowchart: Connector 108"/>
          <p:cNvSpPr/>
          <p:nvPr/>
        </p:nvSpPr>
        <p:spPr>
          <a:xfrm>
            <a:off x="7689850" y="4872037"/>
            <a:ext cx="812800" cy="45720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C</a:t>
            </a:r>
          </a:p>
        </p:txBody>
      </p:sp>
      <p:sp>
        <p:nvSpPr>
          <p:cNvPr id="111" name="TextBox 110"/>
          <p:cNvSpPr txBox="1"/>
          <p:nvPr/>
        </p:nvSpPr>
        <p:spPr>
          <a:xfrm>
            <a:off x="7461250" y="36528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YES</a:t>
            </a:r>
          </a:p>
        </p:txBody>
      </p:sp>
      <p:cxnSp>
        <p:nvCxnSpPr>
          <p:cNvPr id="113" name="Elbow Connector 112"/>
          <p:cNvCxnSpPr>
            <a:stCxn id="95" idx="2"/>
            <a:endCxn id="109" idx="2"/>
          </p:cNvCxnSpPr>
          <p:nvPr/>
        </p:nvCxnSpPr>
        <p:spPr>
          <a:xfrm rot="16200000" flipH="1">
            <a:off x="6736477" y="4147264"/>
            <a:ext cx="306546" cy="160019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480050" y="47958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NO</a:t>
            </a:r>
          </a:p>
        </p:txBody>
      </p:sp>
      <p:cxnSp>
        <p:nvCxnSpPr>
          <p:cNvPr id="135" name="Straight Arrow Connector 134"/>
          <p:cNvCxnSpPr>
            <a:stCxn id="7" idx="2"/>
            <a:endCxn id="6" idx="0"/>
          </p:cNvCxnSpPr>
          <p:nvPr/>
        </p:nvCxnSpPr>
        <p:spPr>
          <a:xfrm flipH="1">
            <a:off x="2379557" y="2763096"/>
            <a:ext cx="13123" cy="3563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Flowchart: Connector 78"/>
          <p:cNvSpPr/>
          <p:nvPr/>
        </p:nvSpPr>
        <p:spPr>
          <a:xfrm>
            <a:off x="1974850" y="5329237"/>
            <a:ext cx="812800" cy="45720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D</a:t>
            </a:r>
          </a:p>
        </p:txBody>
      </p:sp>
      <p:sp>
        <p:nvSpPr>
          <p:cNvPr id="80" name="Flowchart: Connector 79"/>
          <p:cNvSpPr/>
          <p:nvPr/>
        </p:nvSpPr>
        <p:spPr>
          <a:xfrm>
            <a:off x="2127250" y="7615237"/>
            <a:ext cx="812800" cy="45720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4032250" y="909637"/>
            <a:ext cx="2435860" cy="71045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Put Drill in </a:t>
            </a:r>
            <a:r>
              <a:rPr lang="en-US" sz="1200" b="1" dirty="0" smtClean="0">
                <a:solidFill>
                  <a:schemeClr val="tx1"/>
                </a:solidFill>
                <a:latin typeface="Arial" pitchFamily="34" charset="0"/>
                <a:cs typeface="Arial" pitchFamily="34" charset="0"/>
              </a:rPr>
              <a:t>Clutch #11</a:t>
            </a:r>
            <a:r>
              <a:rPr lang="en-US" sz="1200" dirty="0" smtClean="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Speed 3 </a:t>
            </a:r>
            <a:r>
              <a:rPr lang="en-US" sz="1200" dirty="0" smtClean="0">
                <a:solidFill>
                  <a:schemeClr val="tx1"/>
                </a:solidFill>
                <a:latin typeface="Arial" pitchFamily="34" charset="0"/>
                <a:cs typeface="Arial" pitchFamily="34" charset="0"/>
              </a:rPr>
              <a:t>and pull the trigger.</a:t>
            </a:r>
            <a:endParaRPr lang="en-US" sz="1200" dirty="0">
              <a:solidFill>
                <a:schemeClr val="tx1"/>
              </a:solidFill>
              <a:latin typeface="Arial" pitchFamily="34" charset="0"/>
              <a:cs typeface="Arial" pitchFamily="34" charset="0"/>
            </a:endParaRPr>
          </a:p>
        </p:txBody>
      </p:sp>
      <p:sp>
        <p:nvSpPr>
          <p:cNvPr id="5" name="Flowchart: Decision 4"/>
          <p:cNvSpPr/>
          <p:nvPr/>
        </p:nvSpPr>
        <p:spPr>
          <a:xfrm>
            <a:off x="3727450" y="1938338"/>
            <a:ext cx="3047999" cy="1674654"/>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Do you </a:t>
            </a:r>
            <a:r>
              <a:rPr lang="en-US" sz="1200" dirty="0" smtClean="0">
                <a:solidFill>
                  <a:schemeClr val="tx1"/>
                </a:solidFill>
                <a:latin typeface="Arial" pitchFamily="34" charset="0"/>
                <a:cs typeface="Arial" pitchFamily="34" charset="0"/>
              </a:rPr>
              <a:t>hear the tool reach steady speed faster than when in clutch #2?</a:t>
            </a:r>
            <a:endParaRPr lang="en-US" sz="1200" dirty="0">
              <a:solidFill>
                <a:schemeClr val="tx1"/>
              </a:solidFill>
              <a:latin typeface="Arial" pitchFamily="34" charset="0"/>
              <a:cs typeface="Arial" pitchFamily="34" charset="0"/>
            </a:endParaRPr>
          </a:p>
        </p:txBody>
      </p:sp>
      <p:sp>
        <p:nvSpPr>
          <p:cNvPr id="7" name="Flowchart: Decision 6"/>
          <p:cNvSpPr/>
          <p:nvPr/>
        </p:nvSpPr>
        <p:spPr>
          <a:xfrm>
            <a:off x="7461250" y="1938338"/>
            <a:ext cx="2895599" cy="1674654"/>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When Drill reaches </a:t>
            </a:r>
            <a:r>
              <a:rPr lang="en-US" sz="1200" dirty="0" smtClean="0">
                <a:solidFill>
                  <a:schemeClr val="tx1"/>
                </a:solidFill>
                <a:latin typeface="Arial" pitchFamily="34" charset="0"/>
                <a:cs typeface="Arial" pitchFamily="34" charset="0"/>
              </a:rPr>
              <a:t>top </a:t>
            </a:r>
            <a:r>
              <a:rPr lang="en-US" sz="1200" dirty="0">
                <a:solidFill>
                  <a:schemeClr val="tx1"/>
                </a:solidFill>
                <a:latin typeface="Arial" pitchFamily="34" charset="0"/>
                <a:cs typeface="Arial" pitchFamily="34" charset="0"/>
              </a:rPr>
              <a:t>speed, do you </a:t>
            </a:r>
            <a:r>
              <a:rPr lang="en-US" sz="1200" dirty="0" smtClean="0">
                <a:solidFill>
                  <a:schemeClr val="tx1"/>
                </a:solidFill>
                <a:latin typeface="Arial" pitchFamily="34" charset="0"/>
                <a:cs typeface="Arial" pitchFamily="34" charset="0"/>
              </a:rPr>
              <a:t>hear a similar speed as Drill Mode?</a:t>
            </a:r>
            <a:endParaRPr lang="en-US" sz="1200" dirty="0">
              <a:solidFill>
                <a:schemeClr val="tx1"/>
              </a:solidFill>
              <a:latin typeface="Arial" pitchFamily="34" charset="0"/>
              <a:cs typeface="Arial" pitchFamily="34" charset="0"/>
            </a:endParaRPr>
          </a:p>
        </p:txBody>
      </p:sp>
      <p:sp>
        <p:nvSpPr>
          <p:cNvPr id="8" name="Flowchart: Process 7"/>
          <p:cNvSpPr/>
          <p:nvPr/>
        </p:nvSpPr>
        <p:spPr>
          <a:xfrm>
            <a:off x="4575670" y="4463522"/>
            <a:ext cx="2435860" cy="71045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Put Drill in </a:t>
            </a:r>
            <a:r>
              <a:rPr lang="en-US" sz="1200" b="1" dirty="0" smtClean="0">
                <a:solidFill>
                  <a:schemeClr val="tx1"/>
                </a:solidFill>
                <a:latin typeface="Arial" pitchFamily="34" charset="0"/>
                <a:cs typeface="Arial" pitchFamily="34" charset="0"/>
              </a:rPr>
              <a:t>DRILL MODE, </a:t>
            </a:r>
            <a:r>
              <a:rPr lang="en-US" sz="1200" b="1" dirty="0">
                <a:solidFill>
                  <a:schemeClr val="tx1"/>
                </a:solidFill>
                <a:latin typeface="Arial" pitchFamily="34" charset="0"/>
                <a:cs typeface="Arial" pitchFamily="34" charset="0"/>
              </a:rPr>
              <a:t>Speed 3</a:t>
            </a:r>
            <a:r>
              <a:rPr lang="en-US" sz="1200" dirty="0">
                <a:solidFill>
                  <a:schemeClr val="tx1"/>
                </a:solidFill>
                <a:latin typeface="Arial" pitchFamily="34" charset="0"/>
                <a:cs typeface="Arial" pitchFamily="34" charset="0"/>
              </a:rPr>
              <a:t> and pull the trigger.</a:t>
            </a:r>
          </a:p>
        </p:txBody>
      </p:sp>
      <p:sp>
        <p:nvSpPr>
          <p:cNvPr id="9" name="Flowchart: Process 8"/>
          <p:cNvSpPr/>
          <p:nvPr/>
        </p:nvSpPr>
        <p:spPr>
          <a:xfrm>
            <a:off x="8906086" y="4463522"/>
            <a:ext cx="2435860" cy="71045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Drill is functioning </a:t>
            </a:r>
            <a:r>
              <a:rPr lang="en-US" sz="1200" dirty="0" smtClean="0">
                <a:solidFill>
                  <a:schemeClr val="tx1"/>
                </a:solidFill>
                <a:latin typeface="Arial" pitchFamily="34" charset="0"/>
                <a:cs typeface="Arial" pitchFamily="34" charset="0"/>
              </a:rPr>
              <a:t>correctly.</a:t>
            </a:r>
            <a:endParaRPr lang="en-US" sz="1200" dirty="0">
              <a:solidFill>
                <a:schemeClr val="tx1"/>
              </a:solidFill>
              <a:latin typeface="Arial" pitchFamily="34" charset="0"/>
              <a:cs typeface="Arial" pitchFamily="34" charset="0"/>
            </a:endParaRPr>
          </a:p>
        </p:txBody>
      </p:sp>
      <p:cxnSp>
        <p:nvCxnSpPr>
          <p:cNvPr id="10" name="Straight Arrow Connector 9"/>
          <p:cNvCxnSpPr>
            <a:stCxn id="4" idx="2"/>
            <a:endCxn id="5" idx="0"/>
          </p:cNvCxnSpPr>
          <p:nvPr/>
        </p:nvCxnSpPr>
        <p:spPr>
          <a:xfrm>
            <a:off x="5250180" y="1620096"/>
            <a:ext cx="1270" cy="318242"/>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7" idx="1"/>
          </p:cNvCxnSpPr>
          <p:nvPr/>
        </p:nvCxnSpPr>
        <p:spPr>
          <a:xfrm>
            <a:off x="6775449" y="2775665"/>
            <a:ext cx="68580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99250" y="25098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YES</a:t>
            </a:r>
          </a:p>
        </p:txBody>
      </p:sp>
      <p:cxnSp>
        <p:nvCxnSpPr>
          <p:cNvPr id="15" name="Straight Arrow Connector 14"/>
          <p:cNvCxnSpPr>
            <a:stCxn id="9" idx="1"/>
            <a:endCxn id="8" idx="3"/>
          </p:cNvCxnSpPr>
          <p:nvPr/>
        </p:nvCxnSpPr>
        <p:spPr>
          <a:xfrm flipH="1">
            <a:off x="7011531" y="4818750"/>
            <a:ext cx="1894557"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a:endCxn id="35" idx="0"/>
          </p:cNvCxnSpPr>
          <p:nvPr/>
        </p:nvCxnSpPr>
        <p:spPr>
          <a:xfrm>
            <a:off x="5793603" y="5173980"/>
            <a:ext cx="16649" cy="402908"/>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65450" y="25098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NO</a:t>
            </a:r>
          </a:p>
        </p:txBody>
      </p:sp>
      <p:cxnSp>
        <p:nvCxnSpPr>
          <p:cNvPr id="19" name="Straight Arrow Connector 18"/>
          <p:cNvCxnSpPr>
            <a:stCxn id="5" idx="1"/>
            <a:endCxn id="37" idx="6"/>
          </p:cNvCxnSpPr>
          <p:nvPr/>
        </p:nvCxnSpPr>
        <p:spPr>
          <a:xfrm flipH="1">
            <a:off x="2268483" y="2775665"/>
            <a:ext cx="1458967" cy="14832"/>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5" idx="3"/>
            <a:endCxn id="32" idx="1"/>
          </p:cNvCxnSpPr>
          <p:nvPr/>
        </p:nvCxnSpPr>
        <p:spPr>
          <a:xfrm>
            <a:off x="7486648" y="6462714"/>
            <a:ext cx="1422400" cy="1"/>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86650" y="6148387"/>
            <a:ext cx="811953" cy="323032"/>
          </a:xfrm>
          <a:prstGeom prst="rect">
            <a:avLst/>
          </a:prstGeom>
          <a:noFill/>
        </p:spPr>
        <p:txBody>
          <a:bodyPr wrap="square" lIns="121789" tIns="60894" rIns="121789" bIns="60894" rtlCol="0">
            <a:spAutoFit/>
          </a:bodyPr>
          <a:lstStyle/>
          <a:p>
            <a:pPr algn="ctr"/>
            <a:r>
              <a:rPr lang="en-US" sz="1300" dirty="0" smtClean="0">
                <a:latin typeface="Arial" pitchFamily="34" charset="0"/>
                <a:cs typeface="Arial" pitchFamily="34" charset="0"/>
              </a:rPr>
              <a:t>YES</a:t>
            </a:r>
            <a:endParaRPr lang="en-US" sz="1300" dirty="0">
              <a:latin typeface="Arial" pitchFamily="34" charset="0"/>
              <a:cs typeface="Arial" pitchFamily="34" charset="0"/>
            </a:endParaRPr>
          </a:p>
        </p:txBody>
      </p:sp>
      <p:sp>
        <p:nvSpPr>
          <p:cNvPr id="27" name="TextBox 26"/>
          <p:cNvSpPr txBox="1"/>
          <p:nvPr/>
        </p:nvSpPr>
        <p:spPr>
          <a:xfrm>
            <a:off x="3270250" y="6167437"/>
            <a:ext cx="811953" cy="323032"/>
          </a:xfrm>
          <a:prstGeom prst="rect">
            <a:avLst/>
          </a:prstGeom>
          <a:noFill/>
        </p:spPr>
        <p:txBody>
          <a:bodyPr wrap="square" lIns="121789" tIns="60894" rIns="121789" bIns="60894" rtlCol="0">
            <a:spAutoFit/>
          </a:bodyPr>
          <a:lstStyle/>
          <a:p>
            <a:pPr algn="ctr"/>
            <a:r>
              <a:rPr lang="en-US" sz="1300" dirty="0" smtClean="0">
                <a:latin typeface="Arial" pitchFamily="34" charset="0"/>
                <a:cs typeface="Arial" pitchFamily="34" charset="0"/>
              </a:rPr>
              <a:t>NO</a:t>
            </a:r>
            <a:endParaRPr lang="en-US" sz="1300" dirty="0">
              <a:latin typeface="Arial" pitchFamily="34" charset="0"/>
              <a:cs typeface="Arial" pitchFamily="34" charset="0"/>
            </a:endParaRPr>
          </a:p>
        </p:txBody>
      </p:sp>
      <p:cxnSp>
        <p:nvCxnSpPr>
          <p:cNvPr id="28" name="Straight Arrow Connector 27"/>
          <p:cNvCxnSpPr>
            <a:stCxn id="35" idx="1"/>
            <a:endCxn id="39" idx="6"/>
          </p:cNvCxnSpPr>
          <p:nvPr/>
        </p:nvCxnSpPr>
        <p:spPr>
          <a:xfrm flipH="1" flipV="1">
            <a:off x="2396140" y="6459100"/>
            <a:ext cx="1737708" cy="3612"/>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2" name="Flowchart: Process 31"/>
          <p:cNvSpPr/>
          <p:nvPr/>
        </p:nvSpPr>
        <p:spPr>
          <a:xfrm>
            <a:off x="8909050" y="6091237"/>
            <a:ext cx="2435860" cy="74295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Drill is functioning </a:t>
            </a:r>
            <a:r>
              <a:rPr lang="en-US" sz="1200" dirty="0" smtClean="0">
                <a:solidFill>
                  <a:schemeClr val="tx1"/>
                </a:solidFill>
                <a:latin typeface="Arial" pitchFamily="34" charset="0"/>
                <a:cs typeface="Arial" pitchFamily="34" charset="0"/>
              </a:rPr>
              <a:t>correctly.</a:t>
            </a:r>
            <a:endParaRPr lang="en-US" sz="1200" dirty="0">
              <a:solidFill>
                <a:schemeClr val="tx1"/>
              </a:solidFill>
              <a:latin typeface="Arial" pitchFamily="34" charset="0"/>
              <a:cs typeface="Arial" pitchFamily="34" charset="0"/>
            </a:endParaRPr>
          </a:p>
        </p:txBody>
      </p:sp>
      <p:sp>
        <p:nvSpPr>
          <p:cNvPr id="35" name="Flowchart: Decision 34"/>
          <p:cNvSpPr/>
          <p:nvPr/>
        </p:nvSpPr>
        <p:spPr>
          <a:xfrm>
            <a:off x="4133848" y="5576887"/>
            <a:ext cx="3352800" cy="1771650"/>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Is the motor response immediate (e.g. no ramp up) when you pull the trigger?</a:t>
            </a:r>
            <a:endParaRPr lang="en-US" sz="1200" dirty="0">
              <a:solidFill>
                <a:schemeClr val="tx1"/>
              </a:solidFill>
              <a:latin typeface="Arial" pitchFamily="34" charset="0"/>
              <a:cs typeface="Arial" pitchFamily="34" charset="0"/>
            </a:endParaRPr>
          </a:p>
        </p:txBody>
      </p:sp>
      <p:sp>
        <p:nvSpPr>
          <p:cNvPr id="60" name="Flowchart: Connector 59"/>
          <p:cNvSpPr/>
          <p:nvPr/>
        </p:nvSpPr>
        <p:spPr>
          <a:xfrm>
            <a:off x="4794250" y="147637"/>
            <a:ext cx="914400" cy="45720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A</a:t>
            </a:r>
            <a:endParaRPr lang="en-US" dirty="0">
              <a:solidFill>
                <a:schemeClr val="tx1"/>
              </a:solidFill>
            </a:endParaRPr>
          </a:p>
        </p:txBody>
      </p:sp>
      <p:cxnSp>
        <p:nvCxnSpPr>
          <p:cNvPr id="61" name="Straight Arrow Connector 60"/>
          <p:cNvCxnSpPr>
            <a:stCxn id="60" idx="4"/>
            <a:endCxn id="4" idx="0"/>
          </p:cNvCxnSpPr>
          <p:nvPr/>
        </p:nvCxnSpPr>
        <p:spPr>
          <a:xfrm flipH="1">
            <a:off x="5250180" y="604837"/>
            <a:ext cx="1270" cy="30480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66" name="Flowchart: Process 65"/>
          <p:cNvSpPr/>
          <p:nvPr/>
        </p:nvSpPr>
        <p:spPr>
          <a:xfrm>
            <a:off x="4260850" y="7500936"/>
            <a:ext cx="2728243" cy="71045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FIRMLY grab chuck wearing leather work gloves and pull trigger.</a:t>
            </a:r>
            <a:endParaRPr lang="en-US" sz="1200" dirty="0">
              <a:solidFill>
                <a:schemeClr val="tx1"/>
              </a:solidFill>
              <a:latin typeface="Arial" pitchFamily="34" charset="0"/>
              <a:cs typeface="Arial" pitchFamily="34" charset="0"/>
            </a:endParaRPr>
          </a:p>
        </p:txBody>
      </p:sp>
      <p:sp>
        <p:nvSpPr>
          <p:cNvPr id="67" name="Flowchart: Process 66"/>
          <p:cNvSpPr/>
          <p:nvPr/>
        </p:nvSpPr>
        <p:spPr>
          <a:xfrm>
            <a:off x="8883649" y="7500936"/>
            <a:ext cx="2435860" cy="71045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Put Drill  back into Clutch #1, Speed 3.</a:t>
            </a:r>
            <a:endParaRPr lang="en-US" sz="1200" dirty="0">
              <a:solidFill>
                <a:schemeClr val="tx1"/>
              </a:solidFill>
              <a:latin typeface="Arial" pitchFamily="34" charset="0"/>
              <a:cs typeface="Arial" pitchFamily="34" charset="0"/>
            </a:endParaRPr>
          </a:p>
        </p:txBody>
      </p:sp>
      <p:cxnSp>
        <p:nvCxnSpPr>
          <p:cNvPr id="68" name="Straight Arrow Connector 67"/>
          <p:cNvCxnSpPr>
            <a:stCxn id="67" idx="1"/>
            <a:endCxn id="66" idx="3"/>
          </p:cNvCxnSpPr>
          <p:nvPr/>
        </p:nvCxnSpPr>
        <p:spPr>
          <a:xfrm flipH="1">
            <a:off x="6989093" y="7856166"/>
            <a:ext cx="1894556"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2"/>
            <a:endCxn id="67" idx="0"/>
          </p:cNvCxnSpPr>
          <p:nvPr/>
        </p:nvCxnSpPr>
        <p:spPr>
          <a:xfrm flipH="1">
            <a:off x="10101579" y="6834187"/>
            <a:ext cx="25401" cy="666749"/>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6" idx="2"/>
            <a:endCxn id="73" idx="0"/>
          </p:cNvCxnSpPr>
          <p:nvPr/>
        </p:nvCxnSpPr>
        <p:spPr>
          <a:xfrm>
            <a:off x="5624972" y="8211395"/>
            <a:ext cx="26528" cy="242042"/>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73" name="Flowchart: Connector 72"/>
          <p:cNvSpPr/>
          <p:nvPr/>
        </p:nvSpPr>
        <p:spPr>
          <a:xfrm>
            <a:off x="5232400" y="8453437"/>
            <a:ext cx="838200" cy="45720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B</a:t>
            </a:r>
            <a:endParaRPr lang="en-US" dirty="0">
              <a:solidFill>
                <a:schemeClr val="tx1"/>
              </a:solidFill>
            </a:endParaRPr>
          </a:p>
        </p:txBody>
      </p:sp>
      <p:cxnSp>
        <p:nvCxnSpPr>
          <p:cNvPr id="77" name="Elbow Connector 76"/>
          <p:cNvCxnSpPr>
            <a:stCxn id="7" idx="2"/>
            <a:endCxn id="38" idx="6"/>
          </p:cNvCxnSpPr>
          <p:nvPr/>
        </p:nvCxnSpPr>
        <p:spPr>
          <a:xfrm rot="5400000">
            <a:off x="5371228" y="572214"/>
            <a:ext cx="497045" cy="657860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7" idx="3"/>
            <a:endCxn id="9" idx="0"/>
          </p:cNvCxnSpPr>
          <p:nvPr/>
        </p:nvCxnSpPr>
        <p:spPr>
          <a:xfrm flipH="1">
            <a:off x="10124016" y="2775665"/>
            <a:ext cx="232833" cy="1687857"/>
          </a:xfrm>
          <a:prstGeom prst="bentConnector4">
            <a:avLst>
              <a:gd name="adj1" fmla="val -296803"/>
              <a:gd name="adj2" fmla="val 7480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0280650" y="25098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YES</a:t>
            </a:r>
          </a:p>
        </p:txBody>
      </p:sp>
      <p:sp>
        <p:nvSpPr>
          <p:cNvPr id="91" name="TextBox 90"/>
          <p:cNvSpPr txBox="1"/>
          <p:nvPr/>
        </p:nvSpPr>
        <p:spPr>
          <a:xfrm>
            <a:off x="8299450" y="36528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NO</a:t>
            </a:r>
          </a:p>
        </p:txBody>
      </p:sp>
      <p:sp>
        <p:nvSpPr>
          <p:cNvPr id="37" name="Flowchart: Connector 36"/>
          <p:cNvSpPr/>
          <p:nvPr/>
        </p:nvSpPr>
        <p:spPr>
          <a:xfrm>
            <a:off x="1455683" y="2561897"/>
            <a:ext cx="812800" cy="45720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D</a:t>
            </a:r>
          </a:p>
        </p:txBody>
      </p:sp>
      <p:sp>
        <p:nvSpPr>
          <p:cNvPr id="38" name="Flowchart: Connector 37"/>
          <p:cNvSpPr/>
          <p:nvPr/>
        </p:nvSpPr>
        <p:spPr>
          <a:xfrm>
            <a:off x="1517650" y="3881437"/>
            <a:ext cx="812800" cy="45720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D</a:t>
            </a:r>
          </a:p>
        </p:txBody>
      </p:sp>
      <p:sp>
        <p:nvSpPr>
          <p:cNvPr id="39" name="Flowchart: Connector 38"/>
          <p:cNvSpPr/>
          <p:nvPr/>
        </p:nvSpPr>
        <p:spPr>
          <a:xfrm>
            <a:off x="1583340" y="6230500"/>
            <a:ext cx="812800" cy="45720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5276849" y="166688"/>
            <a:ext cx="1016000" cy="51435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B</a:t>
            </a:r>
            <a:endParaRPr lang="en-US" dirty="0">
              <a:solidFill>
                <a:schemeClr val="tx1"/>
              </a:solidFill>
            </a:endParaRPr>
          </a:p>
        </p:txBody>
      </p:sp>
      <p:sp>
        <p:nvSpPr>
          <p:cNvPr id="6" name="Flowchart: Decision 5"/>
          <p:cNvSpPr/>
          <p:nvPr/>
        </p:nvSpPr>
        <p:spPr>
          <a:xfrm>
            <a:off x="4159252" y="1138238"/>
            <a:ext cx="3247813" cy="1674654"/>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Does Drill clutch out immediately?</a:t>
            </a:r>
            <a:endParaRPr lang="en-US" sz="1200" dirty="0">
              <a:solidFill>
                <a:schemeClr val="tx1"/>
              </a:solidFill>
              <a:latin typeface="Arial" pitchFamily="34" charset="0"/>
              <a:cs typeface="Arial" pitchFamily="34" charset="0"/>
            </a:endParaRPr>
          </a:p>
        </p:txBody>
      </p:sp>
      <p:sp>
        <p:nvSpPr>
          <p:cNvPr id="9" name="Flowchart: Process 8"/>
          <p:cNvSpPr/>
          <p:nvPr/>
        </p:nvSpPr>
        <p:spPr>
          <a:xfrm>
            <a:off x="8324851" y="1595440"/>
            <a:ext cx="2435860" cy="76760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Release hand from Chuck.  Drill </a:t>
            </a:r>
            <a:r>
              <a:rPr lang="en-US" sz="1200" dirty="0">
                <a:solidFill>
                  <a:schemeClr val="tx1"/>
                </a:solidFill>
                <a:latin typeface="Arial" pitchFamily="34" charset="0"/>
                <a:cs typeface="Arial" pitchFamily="34" charset="0"/>
              </a:rPr>
              <a:t>is functioning </a:t>
            </a:r>
            <a:r>
              <a:rPr lang="en-US" sz="1200" dirty="0" smtClean="0">
                <a:solidFill>
                  <a:schemeClr val="tx1"/>
                </a:solidFill>
                <a:latin typeface="Arial" pitchFamily="34" charset="0"/>
                <a:cs typeface="Arial" pitchFamily="34" charset="0"/>
              </a:rPr>
              <a:t>correctly.</a:t>
            </a:r>
            <a:endParaRPr lang="en-US" sz="1200" dirty="0">
              <a:solidFill>
                <a:schemeClr val="tx1"/>
              </a:solidFill>
              <a:latin typeface="Arial" pitchFamily="34" charset="0"/>
              <a:cs typeface="Arial" pitchFamily="34" charset="0"/>
            </a:endParaRPr>
          </a:p>
        </p:txBody>
      </p:sp>
      <p:cxnSp>
        <p:nvCxnSpPr>
          <p:cNvPr id="10" name="Straight Arrow Connector 9"/>
          <p:cNvCxnSpPr>
            <a:stCxn id="4" idx="4"/>
            <a:endCxn id="6" idx="0"/>
          </p:cNvCxnSpPr>
          <p:nvPr/>
        </p:nvCxnSpPr>
        <p:spPr>
          <a:xfrm flipH="1">
            <a:off x="5783156" y="681038"/>
            <a:ext cx="1693" cy="45720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9" idx="1"/>
          </p:cNvCxnSpPr>
          <p:nvPr/>
        </p:nvCxnSpPr>
        <p:spPr>
          <a:xfrm>
            <a:off x="7407065" y="1975565"/>
            <a:ext cx="917787" cy="3678"/>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10453" y="16716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YES</a:t>
            </a:r>
          </a:p>
        </p:txBody>
      </p:sp>
      <p:sp>
        <p:nvSpPr>
          <p:cNvPr id="16" name="TextBox 15"/>
          <p:cNvSpPr txBox="1"/>
          <p:nvPr/>
        </p:nvSpPr>
        <p:spPr>
          <a:xfrm>
            <a:off x="3346453" y="16716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NO</a:t>
            </a:r>
          </a:p>
        </p:txBody>
      </p:sp>
      <p:cxnSp>
        <p:nvCxnSpPr>
          <p:cNvPr id="17" name="Straight Arrow Connector 16"/>
          <p:cNvCxnSpPr>
            <a:stCxn id="6" idx="1"/>
            <a:endCxn id="32" idx="6"/>
          </p:cNvCxnSpPr>
          <p:nvPr/>
        </p:nvCxnSpPr>
        <p:spPr>
          <a:xfrm flipH="1">
            <a:off x="2863850" y="1975565"/>
            <a:ext cx="1295402" cy="872"/>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784850" y="5481637"/>
            <a:ext cx="811953" cy="323032"/>
          </a:xfrm>
          <a:prstGeom prst="rect">
            <a:avLst/>
          </a:prstGeom>
          <a:noFill/>
        </p:spPr>
        <p:txBody>
          <a:bodyPr wrap="square" lIns="121789" tIns="60894" rIns="121789" bIns="60894" rtlCol="0">
            <a:spAutoFit/>
          </a:bodyPr>
          <a:lstStyle/>
          <a:p>
            <a:pPr algn="ctr"/>
            <a:r>
              <a:rPr lang="en-US" sz="1300" dirty="0" smtClean="0">
                <a:latin typeface="Arial" pitchFamily="34" charset="0"/>
                <a:cs typeface="Arial" pitchFamily="34" charset="0"/>
              </a:rPr>
              <a:t>NO</a:t>
            </a:r>
            <a:endParaRPr lang="en-US" sz="1300" dirty="0">
              <a:latin typeface="Arial" pitchFamily="34" charset="0"/>
              <a:cs typeface="Arial" pitchFamily="34" charset="0"/>
            </a:endParaRPr>
          </a:p>
        </p:txBody>
      </p:sp>
      <p:sp>
        <p:nvSpPr>
          <p:cNvPr id="34" name="Flowchart: Connector 33"/>
          <p:cNvSpPr/>
          <p:nvPr/>
        </p:nvSpPr>
        <p:spPr>
          <a:xfrm>
            <a:off x="1365250" y="3348037"/>
            <a:ext cx="1016000" cy="51435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C</a:t>
            </a:r>
            <a:endParaRPr lang="en-US" dirty="0">
              <a:solidFill>
                <a:schemeClr val="tx1"/>
              </a:solidFill>
            </a:endParaRPr>
          </a:p>
        </p:txBody>
      </p:sp>
      <p:sp>
        <p:nvSpPr>
          <p:cNvPr id="39" name="Flowchart: Process 38"/>
          <p:cNvSpPr/>
          <p:nvPr/>
        </p:nvSpPr>
        <p:spPr>
          <a:xfrm>
            <a:off x="679450" y="4186237"/>
            <a:ext cx="2359660" cy="71045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Put Drill in </a:t>
            </a:r>
            <a:r>
              <a:rPr lang="en-US" sz="1200" b="1" dirty="0">
                <a:solidFill>
                  <a:schemeClr val="tx1"/>
                </a:solidFill>
                <a:latin typeface="Arial" pitchFamily="34" charset="0"/>
                <a:cs typeface="Arial" pitchFamily="34" charset="0"/>
              </a:rPr>
              <a:t>Clutch #1</a:t>
            </a:r>
            <a:r>
              <a:rPr lang="en-US" sz="1200" dirty="0">
                <a:solidFill>
                  <a:schemeClr val="tx1"/>
                </a:solidFill>
                <a:latin typeface="Arial" pitchFamily="34" charset="0"/>
                <a:cs typeface="Arial" pitchFamily="34" charset="0"/>
              </a:rPr>
              <a:t>, </a:t>
            </a:r>
            <a:r>
              <a:rPr lang="en-US" sz="1200" b="1" dirty="0">
                <a:solidFill>
                  <a:schemeClr val="tx1"/>
                </a:solidFill>
                <a:latin typeface="Arial" pitchFamily="34" charset="0"/>
                <a:cs typeface="Arial" pitchFamily="34" charset="0"/>
              </a:rPr>
              <a:t>Speed 3 </a:t>
            </a:r>
            <a:r>
              <a:rPr lang="en-US" sz="1200" dirty="0">
                <a:solidFill>
                  <a:schemeClr val="tx1"/>
                </a:solidFill>
                <a:latin typeface="Arial" pitchFamily="34" charset="0"/>
                <a:cs typeface="Arial" pitchFamily="34" charset="0"/>
              </a:rPr>
              <a:t>and pull the </a:t>
            </a:r>
            <a:r>
              <a:rPr lang="en-US" sz="1200" dirty="0" smtClean="0">
                <a:solidFill>
                  <a:schemeClr val="tx1"/>
                </a:solidFill>
                <a:latin typeface="Arial" pitchFamily="34" charset="0"/>
                <a:cs typeface="Arial" pitchFamily="34" charset="0"/>
              </a:rPr>
              <a:t>trigger 10 times for 2 seconds each time.</a:t>
            </a:r>
          </a:p>
          <a:p>
            <a:pPr algn="ctr"/>
            <a:r>
              <a:rPr lang="en-US" sz="1200" dirty="0" smtClean="0">
                <a:solidFill>
                  <a:schemeClr val="tx1"/>
                </a:solidFill>
                <a:latin typeface="Arial" pitchFamily="34" charset="0"/>
                <a:cs typeface="Arial" pitchFamily="34" charset="0"/>
              </a:rPr>
              <a:t>(Do not hold the chuck.)</a:t>
            </a:r>
            <a:endParaRPr lang="en-US" sz="1200" dirty="0">
              <a:solidFill>
                <a:schemeClr val="tx1"/>
              </a:solidFill>
              <a:latin typeface="Arial" pitchFamily="34" charset="0"/>
              <a:cs typeface="Arial" pitchFamily="34" charset="0"/>
            </a:endParaRPr>
          </a:p>
        </p:txBody>
      </p:sp>
      <p:sp>
        <p:nvSpPr>
          <p:cNvPr id="42" name="Flowchart: Decision 41"/>
          <p:cNvSpPr/>
          <p:nvPr/>
        </p:nvSpPr>
        <p:spPr>
          <a:xfrm>
            <a:off x="4337050" y="3652837"/>
            <a:ext cx="3352800" cy="1771650"/>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Did the unit reach and sustain a top speed 8 out of the 10 times?</a:t>
            </a:r>
            <a:endParaRPr lang="en-US" sz="1200" dirty="0">
              <a:solidFill>
                <a:schemeClr val="tx1"/>
              </a:solidFill>
              <a:latin typeface="Arial" pitchFamily="34" charset="0"/>
              <a:cs typeface="Arial" pitchFamily="34" charset="0"/>
            </a:endParaRPr>
          </a:p>
        </p:txBody>
      </p:sp>
      <p:cxnSp>
        <p:nvCxnSpPr>
          <p:cNvPr id="44" name="Straight Arrow Connector 43"/>
          <p:cNvCxnSpPr>
            <a:stCxn id="39" idx="3"/>
            <a:endCxn id="42" idx="1"/>
          </p:cNvCxnSpPr>
          <p:nvPr/>
        </p:nvCxnSpPr>
        <p:spPr>
          <a:xfrm flipV="1">
            <a:off x="3039110" y="4538662"/>
            <a:ext cx="1297940" cy="2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Flowchart: Process 46"/>
          <p:cNvSpPr/>
          <p:nvPr/>
        </p:nvSpPr>
        <p:spPr>
          <a:xfrm>
            <a:off x="8756650" y="4186237"/>
            <a:ext cx="2435860" cy="74295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a:solidFill>
                  <a:schemeClr val="tx1"/>
                </a:solidFill>
                <a:latin typeface="Arial" pitchFamily="34" charset="0"/>
                <a:cs typeface="Arial" pitchFamily="34" charset="0"/>
              </a:rPr>
              <a:t>Drill is </a:t>
            </a:r>
            <a:r>
              <a:rPr lang="en-US" sz="1200" dirty="0" smtClean="0">
                <a:solidFill>
                  <a:schemeClr val="tx1"/>
                </a:solidFill>
                <a:latin typeface="Arial" pitchFamily="34" charset="0"/>
                <a:cs typeface="Arial" pitchFamily="34" charset="0"/>
              </a:rPr>
              <a:t>functional.</a:t>
            </a:r>
          </a:p>
          <a:p>
            <a:pPr algn="ctr"/>
            <a:r>
              <a:rPr lang="en-US" sz="1200" dirty="0" smtClean="0">
                <a:solidFill>
                  <a:schemeClr val="tx1"/>
                </a:solidFill>
                <a:latin typeface="Arial" pitchFamily="34" charset="0"/>
                <a:cs typeface="Arial" pitchFamily="34" charset="0"/>
              </a:rPr>
              <a:t>(Return to top of diagnostics if not already completed)</a:t>
            </a:r>
            <a:endParaRPr lang="en-US" sz="1200" dirty="0">
              <a:solidFill>
                <a:schemeClr val="tx1"/>
              </a:solidFill>
              <a:latin typeface="Arial" pitchFamily="34" charset="0"/>
              <a:cs typeface="Arial" pitchFamily="34" charset="0"/>
            </a:endParaRPr>
          </a:p>
        </p:txBody>
      </p:sp>
      <p:cxnSp>
        <p:nvCxnSpPr>
          <p:cNvPr id="49" name="Straight Arrow Connector 48"/>
          <p:cNvCxnSpPr>
            <a:stCxn id="42" idx="3"/>
            <a:endCxn id="47" idx="1"/>
          </p:cNvCxnSpPr>
          <p:nvPr/>
        </p:nvCxnSpPr>
        <p:spPr>
          <a:xfrm>
            <a:off x="7689850" y="4538662"/>
            <a:ext cx="1066800" cy="19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4" idx="4"/>
            <a:endCxn id="39" idx="0"/>
          </p:cNvCxnSpPr>
          <p:nvPr/>
        </p:nvCxnSpPr>
        <p:spPr>
          <a:xfrm flipH="1">
            <a:off x="1859280" y="3862387"/>
            <a:ext cx="13970" cy="32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Flowchart: Process 57">
            <a:hlinkClick r:id="rId2" action="ppaction://hlinksldjump"/>
          </p:cNvPr>
          <p:cNvSpPr/>
          <p:nvPr/>
        </p:nvSpPr>
        <p:spPr>
          <a:xfrm>
            <a:off x="8680450" y="6319837"/>
            <a:ext cx="2514600" cy="8382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Replace transmission SA’s #19, #20, and ring gear #16</a:t>
            </a:r>
          </a:p>
        </p:txBody>
      </p:sp>
      <p:sp>
        <p:nvSpPr>
          <p:cNvPr id="62" name="TextBox 61"/>
          <p:cNvSpPr txBox="1"/>
          <p:nvPr/>
        </p:nvSpPr>
        <p:spPr>
          <a:xfrm>
            <a:off x="7842250" y="4262437"/>
            <a:ext cx="811953" cy="323032"/>
          </a:xfrm>
          <a:prstGeom prst="rect">
            <a:avLst/>
          </a:prstGeom>
          <a:noFill/>
        </p:spPr>
        <p:txBody>
          <a:bodyPr wrap="square" lIns="121789" tIns="60894" rIns="121789" bIns="60894" rtlCol="0">
            <a:spAutoFit/>
          </a:bodyPr>
          <a:lstStyle/>
          <a:p>
            <a:pPr algn="ctr"/>
            <a:r>
              <a:rPr lang="en-US" sz="1300" dirty="0" smtClean="0">
                <a:latin typeface="Arial" pitchFamily="34" charset="0"/>
                <a:cs typeface="Arial" pitchFamily="34" charset="0"/>
              </a:rPr>
              <a:t>YES</a:t>
            </a:r>
            <a:endParaRPr lang="en-US" sz="1300" dirty="0">
              <a:latin typeface="Arial" pitchFamily="34" charset="0"/>
              <a:cs typeface="Arial" pitchFamily="34" charset="0"/>
            </a:endParaRPr>
          </a:p>
        </p:txBody>
      </p:sp>
      <p:cxnSp>
        <p:nvCxnSpPr>
          <p:cNvPr id="65" name="Straight Arrow Connector 64"/>
          <p:cNvCxnSpPr>
            <a:stCxn id="9" idx="2"/>
            <a:endCxn id="66" idx="0"/>
          </p:cNvCxnSpPr>
          <p:nvPr/>
        </p:nvCxnSpPr>
        <p:spPr>
          <a:xfrm>
            <a:off x="9542781" y="2363049"/>
            <a:ext cx="26669" cy="603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Flowchart: Connector 65"/>
          <p:cNvSpPr/>
          <p:nvPr/>
        </p:nvSpPr>
        <p:spPr>
          <a:xfrm>
            <a:off x="9061450" y="2967037"/>
            <a:ext cx="1016000" cy="51435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C</a:t>
            </a:r>
            <a:endParaRPr lang="en-US" dirty="0">
              <a:solidFill>
                <a:schemeClr val="tx1"/>
              </a:solidFill>
            </a:endParaRPr>
          </a:p>
        </p:txBody>
      </p:sp>
      <p:sp>
        <p:nvSpPr>
          <p:cNvPr id="24" name="Flowchart: Decision 23"/>
          <p:cNvSpPr/>
          <p:nvPr/>
        </p:nvSpPr>
        <p:spPr>
          <a:xfrm>
            <a:off x="4337050" y="5862637"/>
            <a:ext cx="3352800" cy="1771650"/>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Did you already replace the transmission SA’s?</a:t>
            </a:r>
            <a:endParaRPr lang="en-US" sz="1200" dirty="0">
              <a:solidFill>
                <a:schemeClr val="tx1"/>
              </a:solidFill>
              <a:latin typeface="Arial" pitchFamily="34" charset="0"/>
              <a:cs typeface="Arial" pitchFamily="34" charset="0"/>
            </a:endParaRPr>
          </a:p>
        </p:txBody>
      </p:sp>
      <p:cxnSp>
        <p:nvCxnSpPr>
          <p:cNvPr id="26" name="Straight Arrow Connector 25"/>
          <p:cNvCxnSpPr>
            <a:stCxn id="42" idx="2"/>
            <a:endCxn id="24" idx="0"/>
          </p:cNvCxnSpPr>
          <p:nvPr/>
        </p:nvCxnSpPr>
        <p:spPr>
          <a:xfrm>
            <a:off x="6013450" y="5424487"/>
            <a:ext cx="0" cy="438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13650" y="6319837"/>
            <a:ext cx="811953" cy="323032"/>
          </a:xfrm>
          <a:prstGeom prst="rect">
            <a:avLst/>
          </a:prstGeom>
          <a:noFill/>
        </p:spPr>
        <p:txBody>
          <a:bodyPr wrap="square" lIns="121789" tIns="60894" rIns="121789" bIns="60894" rtlCol="0">
            <a:spAutoFit/>
          </a:bodyPr>
          <a:lstStyle/>
          <a:p>
            <a:pPr algn="ctr"/>
            <a:r>
              <a:rPr lang="en-US" sz="1300" dirty="0" smtClean="0">
                <a:latin typeface="Arial" pitchFamily="34" charset="0"/>
                <a:cs typeface="Arial" pitchFamily="34" charset="0"/>
              </a:rPr>
              <a:t>NO</a:t>
            </a:r>
            <a:endParaRPr lang="en-US" sz="1300" dirty="0">
              <a:latin typeface="Arial" pitchFamily="34" charset="0"/>
              <a:cs typeface="Arial" pitchFamily="34" charset="0"/>
            </a:endParaRPr>
          </a:p>
        </p:txBody>
      </p:sp>
      <p:cxnSp>
        <p:nvCxnSpPr>
          <p:cNvPr id="31" name="Straight Arrow Connector 30"/>
          <p:cNvCxnSpPr>
            <a:stCxn id="24" idx="3"/>
            <a:endCxn id="58" idx="1"/>
          </p:cNvCxnSpPr>
          <p:nvPr/>
        </p:nvCxnSpPr>
        <p:spPr>
          <a:xfrm flipV="1">
            <a:off x="7689850" y="6738937"/>
            <a:ext cx="990600" cy="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lowchart: Connector 34"/>
          <p:cNvSpPr/>
          <p:nvPr/>
        </p:nvSpPr>
        <p:spPr>
          <a:xfrm>
            <a:off x="9442450" y="7920037"/>
            <a:ext cx="1016000" cy="51435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C</a:t>
            </a:r>
            <a:endParaRPr lang="en-US" dirty="0">
              <a:solidFill>
                <a:schemeClr val="tx1"/>
              </a:solidFill>
            </a:endParaRPr>
          </a:p>
        </p:txBody>
      </p:sp>
      <p:cxnSp>
        <p:nvCxnSpPr>
          <p:cNvPr id="38" name="Straight Arrow Connector 37"/>
          <p:cNvCxnSpPr>
            <a:stCxn id="58" idx="2"/>
            <a:endCxn id="35" idx="0"/>
          </p:cNvCxnSpPr>
          <p:nvPr/>
        </p:nvCxnSpPr>
        <p:spPr>
          <a:xfrm>
            <a:off x="9937750" y="7158037"/>
            <a:ext cx="12700" cy="76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Flowchart: Process 40">
            <a:hlinkClick r:id="rId2" action="ppaction://hlinksldjump"/>
          </p:cNvPr>
          <p:cNvSpPr/>
          <p:nvPr/>
        </p:nvSpPr>
        <p:spPr>
          <a:xfrm>
            <a:off x="679450" y="6319837"/>
            <a:ext cx="2514600" cy="8382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Replace Tool</a:t>
            </a:r>
          </a:p>
        </p:txBody>
      </p:sp>
      <p:cxnSp>
        <p:nvCxnSpPr>
          <p:cNvPr id="45" name="Straight Arrow Connector 44"/>
          <p:cNvCxnSpPr>
            <a:stCxn id="24" idx="1"/>
            <a:endCxn id="41" idx="3"/>
          </p:cNvCxnSpPr>
          <p:nvPr/>
        </p:nvCxnSpPr>
        <p:spPr>
          <a:xfrm flipH="1" flipV="1">
            <a:off x="3194050" y="6738937"/>
            <a:ext cx="1143000" cy="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498850" y="6396037"/>
            <a:ext cx="811953" cy="323032"/>
          </a:xfrm>
          <a:prstGeom prst="rect">
            <a:avLst/>
          </a:prstGeom>
          <a:noFill/>
        </p:spPr>
        <p:txBody>
          <a:bodyPr wrap="square" lIns="121789" tIns="60894" rIns="121789" bIns="60894" rtlCol="0">
            <a:spAutoFit/>
          </a:bodyPr>
          <a:lstStyle/>
          <a:p>
            <a:pPr algn="ctr"/>
            <a:r>
              <a:rPr lang="en-US" sz="1300" dirty="0" smtClean="0">
                <a:latin typeface="Arial" pitchFamily="34" charset="0"/>
                <a:cs typeface="Arial" pitchFamily="34" charset="0"/>
              </a:rPr>
              <a:t>YES</a:t>
            </a:r>
            <a:endParaRPr lang="en-US" sz="1300" dirty="0">
              <a:latin typeface="Arial" pitchFamily="34" charset="0"/>
              <a:cs typeface="Arial" pitchFamily="34" charset="0"/>
            </a:endParaRPr>
          </a:p>
        </p:txBody>
      </p:sp>
      <p:sp>
        <p:nvSpPr>
          <p:cNvPr id="32" name="Flowchart: Connector 31"/>
          <p:cNvSpPr/>
          <p:nvPr/>
        </p:nvSpPr>
        <p:spPr>
          <a:xfrm>
            <a:off x="2051050" y="1747837"/>
            <a:ext cx="812800" cy="45720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cision 4"/>
          <p:cNvSpPr/>
          <p:nvPr/>
        </p:nvSpPr>
        <p:spPr>
          <a:xfrm>
            <a:off x="1365250" y="5786437"/>
            <a:ext cx="2590800" cy="1143000"/>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Is the </a:t>
            </a:r>
            <a:r>
              <a:rPr lang="el-GR" sz="1200" dirty="0" smtClean="0">
                <a:solidFill>
                  <a:schemeClr val="tx1"/>
                </a:solidFill>
                <a:latin typeface="Arial" pitchFamily="34" charset="0"/>
                <a:cs typeface="Arial" pitchFamily="34" charset="0"/>
              </a:rPr>
              <a:t>Ω</a:t>
            </a:r>
            <a:r>
              <a:rPr lang="en-US" sz="1200" dirty="0" smtClean="0">
                <a:solidFill>
                  <a:schemeClr val="tx1"/>
                </a:solidFill>
                <a:latin typeface="Arial" pitchFamily="34" charset="0"/>
                <a:cs typeface="Arial" pitchFamily="34" charset="0"/>
              </a:rPr>
              <a:t> value within the range given in the table?</a:t>
            </a:r>
            <a:endParaRPr lang="en-US" sz="1200" dirty="0">
              <a:solidFill>
                <a:schemeClr val="tx1"/>
              </a:solidFill>
              <a:latin typeface="Arial" pitchFamily="34" charset="0"/>
              <a:cs typeface="Arial" pitchFamily="34" charset="0"/>
            </a:endParaRPr>
          </a:p>
        </p:txBody>
      </p:sp>
      <p:sp>
        <p:nvSpPr>
          <p:cNvPr id="6" name="Flowchart: Process 5">
            <a:hlinkClick r:id="rId2" action="ppaction://hlinksldjump"/>
          </p:cNvPr>
          <p:cNvSpPr/>
          <p:nvPr/>
        </p:nvSpPr>
        <p:spPr>
          <a:xfrm>
            <a:off x="1441450" y="1095692"/>
            <a:ext cx="2438400" cy="710459"/>
          </a:xfrm>
          <a:prstGeom prst="flowChartProcess">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While on </a:t>
            </a:r>
            <a:r>
              <a:rPr lang="en-US" sz="1200" b="1" u="sng" dirty="0" smtClean="0">
                <a:solidFill>
                  <a:schemeClr val="tx1"/>
                </a:solidFill>
                <a:latin typeface="Arial" pitchFamily="34" charset="0"/>
                <a:cs typeface="Arial" pitchFamily="34" charset="0"/>
              </a:rPr>
              <a:t>ESD mat with grounding wrist strap</a:t>
            </a:r>
            <a:r>
              <a:rPr lang="en-US" sz="1200" dirty="0" smtClean="0">
                <a:solidFill>
                  <a:schemeClr val="tx1"/>
                </a:solidFill>
                <a:latin typeface="Arial" pitchFamily="34" charset="0"/>
                <a:cs typeface="Arial" pitchFamily="34" charset="0"/>
              </a:rPr>
              <a:t>; pull motor out of transmission. </a:t>
            </a:r>
            <a:endParaRPr lang="en-US" sz="1200" dirty="0">
              <a:solidFill>
                <a:schemeClr val="tx1"/>
              </a:solidFill>
              <a:latin typeface="Arial" pitchFamily="34" charset="0"/>
              <a:cs typeface="Arial" pitchFamily="34" charset="0"/>
            </a:endParaRPr>
          </a:p>
        </p:txBody>
      </p:sp>
      <p:cxnSp>
        <p:nvCxnSpPr>
          <p:cNvPr id="11" name="Straight Arrow Connector 10"/>
          <p:cNvCxnSpPr>
            <a:stCxn id="6" idx="2"/>
            <a:endCxn id="20" idx="0"/>
          </p:cNvCxnSpPr>
          <p:nvPr/>
        </p:nvCxnSpPr>
        <p:spPr>
          <a:xfrm rot="5400000">
            <a:off x="2499307" y="1967494"/>
            <a:ext cx="322686" cy="1588"/>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7" idx="2"/>
            <a:endCxn id="25" idx="0"/>
          </p:cNvCxnSpPr>
          <p:nvPr/>
        </p:nvCxnSpPr>
        <p:spPr>
          <a:xfrm rot="5400000">
            <a:off x="2334578" y="4241164"/>
            <a:ext cx="652145" cy="1588"/>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Flowchart: Process 19">
            <a:hlinkClick r:id="" action="ppaction://noaction"/>
          </p:cNvPr>
          <p:cNvSpPr/>
          <p:nvPr/>
        </p:nvSpPr>
        <p:spPr>
          <a:xfrm>
            <a:off x="603250" y="2128837"/>
            <a:ext cx="4114800" cy="761207"/>
          </a:xfrm>
          <a:prstGeom prst="flowChartProcess">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Disconnect Clutch Position Sensor (CPS) from Switch Module.  Make sure the pins were seated in the connector and not installed under it.</a:t>
            </a:r>
            <a:endParaRPr lang="en-US" sz="1200" dirty="0">
              <a:solidFill>
                <a:schemeClr val="tx1"/>
              </a:solidFill>
              <a:latin typeface="Arial" pitchFamily="34" charset="0"/>
              <a:cs typeface="Arial" pitchFamily="34" charset="0"/>
            </a:endParaRPr>
          </a:p>
        </p:txBody>
      </p:sp>
      <p:sp>
        <p:nvSpPr>
          <p:cNvPr id="21" name="TextBox 20"/>
          <p:cNvSpPr txBox="1"/>
          <p:nvPr/>
        </p:nvSpPr>
        <p:spPr>
          <a:xfrm>
            <a:off x="603250" y="60150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NO</a:t>
            </a:r>
          </a:p>
        </p:txBody>
      </p:sp>
      <p:sp>
        <p:nvSpPr>
          <p:cNvPr id="29" name="TextBox 28"/>
          <p:cNvSpPr txBox="1"/>
          <p:nvPr/>
        </p:nvSpPr>
        <p:spPr>
          <a:xfrm>
            <a:off x="4260850" y="147637"/>
            <a:ext cx="7620000" cy="1538883"/>
          </a:xfrm>
          <a:prstGeom prst="rect">
            <a:avLst/>
          </a:prstGeom>
          <a:noFill/>
        </p:spPr>
        <p:txBody>
          <a:bodyPr wrap="square" rtlCol="0">
            <a:spAutoFit/>
          </a:bodyPr>
          <a:lstStyle/>
          <a:p>
            <a:r>
              <a:rPr lang="en-US" sz="1600" b="1" u="sng" dirty="0" smtClean="0">
                <a:latin typeface="Arial" pitchFamily="34" charset="0"/>
                <a:cs typeface="Arial" pitchFamily="34" charset="0"/>
              </a:rPr>
              <a:t>ELECTRICAL CHECK:</a:t>
            </a:r>
          </a:p>
          <a:p>
            <a:r>
              <a:rPr lang="en-US" sz="1300" dirty="0" smtClean="0">
                <a:latin typeface="Arial" pitchFamily="34" charset="0"/>
                <a:cs typeface="Arial" pitchFamily="34" charset="0"/>
              </a:rPr>
              <a:t>Remove housing and gearcase screws, opening up and removing cover side handle.  Carefully remove Transmission Front End and Module/Motor together as one full unit. </a:t>
            </a:r>
          </a:p>
          <a:p>
            <a:endParaRPr lang="en-US" sz="1300" dirty="0" smtClean="0">
              <a:latin typeface="Arial" pitchFamily="34" charset="0"/>
              <a:cs typeface="Arial" pitchFamily="34" charset="0"/>
            </a:endParaRPr>
          </a:p>
          <a:p>
            <a:r>
              <a:rPr lang="en-US" sz="1300" dirty="0" smtClean="0">
                <a:latin typeface="Arial" pitchFamily="34" charset="0"/>
                <a:cs typeface="Arial" pitchFamily="34" charset="0"/>
              </a:rPr>
              <a:t>Inspect all wires for pinches, nicks, or cuts.  Anything abnormal can effect function.</a:t>
            </a:r>
          </a:p>
          <a:p>
            <a:endParaRPr lang="en-US" sz="1300" dirty="0" smtClean="0">
              <a:latin typeface="Arial" pitchFamily="34" charset="0"/>
              <a:cs typeface="Arial" pitchFamily="34" charset="0"/>
            </a:endParaRPr>
          </a:p>
          <a:p>
            <a:r>
              <a:rPr lang="en-US" sz="1300" dirty="0" smtClean="0">
                <a:latin typeface="Arial" pitchFamily="34" charset="0"/>
                <a:cs typeface="Arial" pitchFamily="34" charset="0"/>
              </a:rPr>
              <a:t>This next step is to interrogate the electrical inputs and outputs from Clutch Position Sensor (CPS)</a:t>
            </a:r>
          </a:p>
        </p:txBody>
      </p:sp>
      <p:cxnSp>
        <p:nvCxnSpPr>
          <p:cNvPr id="61" name="Straight Arrow Connector 60"/>
          <p:cNvCxnSpPr>
            <a:stCxn id="20" idx="2"/>
            <a:endCxn id="87" idx="0"/>
          </p:cNvCxnSpPr>
          <p:nvPr/>
        </p:nvCxnSpPr>
        <p:spPr>
          <a:xfrm rot="5400000">
            <a:off x="2529126" y="3021568"/>
            <a:ext cx="263048" cy="1588"/>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87" name="Flowchart: Process 86"/>
          <p:cNvSpPr/>
          <p:nvPr/>
        </p:nvSpPr>
        <p:spPr>
          <a:xfrm>
            <a:off x="1441450" y="3153092"/>
            <a:ext cx="2438400" cy="7620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Put Clutch Collar in Clutch Setting #1</a:t>
            </a:r>
            <a:endParaRPr lang="en-US" sz="1200" dirty="0">
              <a:solidFill>
                <a:schemeClr val="tx1"/>
              </a:solidFill>
              <a:latin typeface="Arial" pitchFamily="34" charset="0"/>
              <a:cs typeface="Arial" pitchFamily="34" charset="0"/>
            </a:endParaRPr>
          </a:p>
        </p:txBody>
      </p:sp>
      <p:sp>
        <p:nvSpPr>
          <p:cNvPr id="103" name="Flowchart: Data 102"/>
          <p:cNvSpPr/>
          <p:nvPr/>
        </p:nvSpPr>
        <p:spPr>
          <a:xfrm>
            <a:off x="1060450" y="7615237"/>
            <a:ext cx="3200400" cy="914400"/>
          </a:xfrm>
          <a:prstGeom prst="flowChartInputOut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Repeat for all Clutch Settings (#2 to #11), DRILL MODE and HAMMER MODE.  </a:t>
            </a:r>
            <a:endParaRPr lang="en-US" sz="1200" b="1" dirty="0">
              <a:solidFill>
                <a:srgbClr val="FF0000"/>
              </a:solidFill>
              <a:latin typeface="Arial" pitchFamily="34" charset="0"/>
              <a:cs typeface="Arial" pitchFamily="34" charset="0"/>
            </a:endParaRPr>
          </a:p>
        </p:txBody>
      </p:sp>
      <p:sp>
        <p:nvSpPr>
          <p:cNvPr id="106" name="TextBox 105"/>
          <p:cNvSpPr txBox="1"/>
          <p:nvPr/>
        </p:nvSpPr>
        <p:spPr>
          <a:xfrm>
            <a:off x="2508250" y="70056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YES</a:t>
            </a:r>
          </a:p>
        </p:txBody>
      </p:sp>
      <p:cxnSp>
        <p:nvCxnSpPr>
          <p:cNvPr id="107" name="Elbow Connector 106"/>
          <p:cNvCxnSpPr>
            <a:stCxn id="103" idx="5"/>
            <a:endCxn id="25" idx="0"/>
          </p:cNvCxnSpPr>
          <p:nvPr/>
        </p:nvCxnSpPr>
        <p:spPr>
          <a:xfrm flipH="1" flipV="1">
            <a:off x="2660650" y="4567237"/>
            <a:ext cx="1280160" cy="3505200"/>
          </a:xfrm>
          <a:prstGeom prst="bentConnector4">
            <a:avLst>
              <a:gd name="adj1" fmla="val -42857"/>
              <a:gd name="adj2" fmla="val 106522"/>
            </a:avLst>
          </a:prstGeom>
          <a:ln>
            <a:solidFill>
              <a:schemeClr val="tx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39" name="Elbow Connector 106"/>
          <p:cNvCxnSpPr>
            <a:stCxn id="5" idx="1"/>
            <a:endCxn id="37" idx="2"/>
          </p:cNvCxnSpPr>
          <p:nvPr/>
        </p:nvCxnSpPr>
        <p:spPr>
          <a:xfrm rot="10800000" flipH="1" flipV="1">
            <a:off x="1365250" y="6357936"/>
            <a:ext cx="3048000" cy="2354421"/>
          </a:xfrm>
          <a:prstGeom prst="bentConnector3">
            <a:avLst>
              <a:gd name="adj1" fmla="val -19914"/>
            </a:avLst>
          </a:prstGeom>
          <a:ln>
            <a:solidFill>
              <a:schemeClr val="tx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7" name="Flowchart: Connector 36"/>
          <p:cNvSpPr/>
          <p:nvPr/>
        </p:nvSpPr>
        <p:spPr>
          <a:xfrm>
            <a:off x="4413250" y="8455183"/>
            <a:ext cx="1016000" cy="51435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E</a:t>
            </a:r>
            <a:endParaRPr lang="en-US" dirty="0">
              <a:solidFill>
                <a:schemeClr val="tx1"/>
              </a:solidFill>
            </a:endParaRPr>
          </a:p>
        </p:txBody>
      </p:sp>
      <p:sp>
        <p:nvSpPr>
          <p:cNvPr id="40" name="Flowchart: Connector 39"/>
          <p:cNvSpPr/>
          <p:nvPr/>
        </p:nvSpPr>
        <p:spPr>
          <a:xfrm>
            <a:off x="2203450" y="223837"/>
            <a:ext cx="939800" cy="51435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D</a:t>
            </a:r>
            <a:endParaRPr lang="en-US" dirty="0">
              <a:solidFill>
                <a:schemeClr val="tx1"/>
              </a:solidFill>
            </a:endParaRPr>
          </a:p>
        </p:txBody>
      </p:sp>
      <p:cxnSp>
        <p:nvCxnSpPr>
          <p:cNvPr id="54" name="Straight Arrow Connector 53"/>
          <p:cNvCxnSpPr>
            <a:stCxn id="40" idx="4"/>
            <a:endCxn id="6" idx="0"/>
          </p:cNvCxnSpPr>
          <p:nvPr/>
        </p:nvCxnSpPr>
        <p:spPr>
          <a:xfrm rot="5400000">
            <a:off x="2488248" y="910589"/>
            <a:ext cx="357505"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9" name="Table 38"/>
          <p:cNvGraphicFramePr>
            <a:graphicFrameLocks noGrp="1"/>
          </p:cNvGraphicFramePr>
          <p:nvPr/>
        </p:nvGraphicFramePr>
        <p:xfrm>
          <a:off x="6699250" y="2814637"/>
          <a:ext cx="2402100" cy="4417046"/>
        </p:xfrm>
        <a:graphic>
          <a:graphicData uri="http://schemas.openxmlformats.org/drawingml/2006/table">
            <a:tbl>
              <a:tblPr firstRow="1" bandRow="1">
                <a:tableStyleId>{5C22544A-7EE6-4342-B048-85BDC9FD1C3A}</a:tableStyleId>
              </a:tblPr>
              <a:tblGrid>
                <a:gridCol w="1088193"/>
                <a:gridCol w="1313907"/>
              </a:tblGrid>
              <a:tr h="303523">
                <a:tc>
                  <a:txBody>
                    <a:bodyPr/>
                    <a:lstStyle/>
                    <a:p>
                      <a:pPr algn="ctr"/>
                      <a:r>
                        <a:rPr lang="en-US" sz="1200" dirty="0" smtClean="0">
                          <a:latin typeface="Arial" pitchFamily="34" charset="0"/>
                          <a:cs typeface="Arial" pitchFamily="34" charset="0"/>
                        </a:rPr>
                        <a:t>Clutch Setting</a:t>
                      </a:r>
                      <a:endParaRPr lang="en-US" sz="1200" dirty="0">
                        <a:latin typeface="Arial" pitchFamily="34" charset="0"/>
                        <a:cs typeface="Arial" pitchFamily="34" charset="0"/>
                      </a:endParaRPr>
                    </a:p>
                  </a:txBody>
                  <a:tcPr anchor="ctr"/>
                </a:tc>
                <a:tc>
                  <a:txBody>
                    <a:bodyPr/>
                    <a:lstStyle/>
                    <a:p>
                      <a:pPr algn="ctr"/>
                      <a:r>
                        <a:rPr lang="el-GR" sz="2000" dirty="0" smtClean="0">
                          <a:latin typeface="Arial" pitchFamily="34" charset="0"/>
                          <a:cs typeface="Arial" pitchFamily="34" charset="0"/>
                        </a:rPr>
                        <a:t>Ω</a:t>
                      </a:r>
                      <a:r>
                        <a:rPr lang="en-US" sz="2000" dirty="0" smtClean="0">
                          <a:latin typeface="Arial" pitchFamily="34" charset="0"/>
                          <a:cs typeface="Arial" pitchFamily="34" charset="0"/>
                        </a:rPr>
                        <a:t> ±1%</a:t>
                      </a:r>
                      <a:endParaRPr lang="en-US" sz="2000" dirty="0">
                        <a:latin typeface="Arial" pitchFamily="34" charset="0"/>
                        <a:cs typeface="Arial" pitchFamily="34" charset="0"/>
                      </a:endParaRPr>
                    </a:p>
                  </a:txBody>
                  <a:tcPr anchor="ctr"/>
                </a:tc>
              </a:tr>
              <a:tr h="303523">
                <a:tc>
                  <a:txBody>
                    <a:bodyPr/>
                    <a:lstStyle/>
                    <a:p>
                      <a:pPr algn="ctr"/>
                      <a:r>
                        <a:rPr lang="en-US" sz="1200" b="1" dirty="0" smtClean="0">
                          <a:latin typeface="Arial" pitchFamily="34" charset="0"/>
                          <a:cs typeface="Arial" pitchFamily="34" charset="0"/>
                        </a:rPr>
                        <a:t>#1</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2000</a:t>
                      </a:r>
                      <a:endParaRPr lang="en-US" sz="1200" b="1" dirty="0">
                        <a:latin typeface="Arial" pitchFamily="34" charset="0"/>
                        <a:cs typeface="Arial" pitchFamily="34" charset="0"/>
                      </a:endParaRPr>
                    </a:p>
                  </a:txBody>
                  <a:tcPr anchor="ctr"/>
                </a:tc>
              </a:tr>
              <a:tr h="303523">
                <a:tc>
                  <a:txBody>
                    <a:bodyPr/>
                    <a:lstStyle/>
                    <a:p>
                      <a:pPr algn="ctr"/>
                      <a:r>
                        <a:rPr lang="en-US" sz="1200" b="1" dirty="0" smtClean="0">
                          <a:latin typeface="Arial" pitchFamily="34" charset="0"/>
                          <a:cs typeface="Arial" pitchFamily="34" charset="0"/>
                        </a:rPr>
                        <a:t>#2</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4000</a:t>
                      </a:r>
                      <a:endParaRPr lang="en-US" sz="1200" b="1" dirty="0">
                        <a:latin typeface="Arial" pitchFamily="34" charset="0"/>
                        <a:cs typeface="Arial" pitchFamily="34" charset="0"/>
                      </a:endParaRPr>
                    </a:p>
                  </a:txBody>
                  <a:tcPr anchor="ctr"/>
                </a:tc>
              </a:tr>
              <a:tr h="303523">
                <a:tc>
                  <a:txBody>
                    <a:bodyPr/>
                    <a:lstStyle/>
                    <a:p>
                      <a:pPr algn="ctr"/>
                      <a:r>
                        <a:rPr lang="en-US" sz="1200" b="1" dirty="0" smtClean="0">
                          <a:latin typeface="Arial" pitchFamily="34" charset="0"/>
                          <a:cs typeface="Arial" pitchFamily="34" charset="0"/>
                        </a:rPr>
                        <a:t>#3</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5870</a:t>
                      </a:r>
                      <a:endParaRPr lang="en-US" sz="1200" b="1" dirty="0">
                        <a:latin typeface="Arial" pitchFamily="34" charset="0"/>
                        <a:cs typeface="Arial" pitchFamily="34" charset="0"/>
                      </a:endParaRPr>
                    </a:p>
                  </a:txBody>
                  <a:tcPr anchor="ctr"/>
                </a:tc>
              </a:tr>
              <a:tr h="303523">
                <a:tc>
                  <a:txBody>
                    <a:bodyPr/>
                    <a:lstStyle/>
                    <a:p>
                      <a:pPr algn="ctr"/>
                      <a:r>
                        <a:rPr lang="en-US" sz="1200" b="1" dirty="0" smtClean="0">
                          <a:latin typeface="Arial" pitchFamily="34" charset="0"/>
                          <a:cs typeface="Arial" pitchFamily="34" charset="0"/>
                        </a:rPr>
                        <a:t>#4</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7740</a:t>
                      </a:r>
                      <a:endParaRPr lang="en-US" sz="1200" b="1" dirty="0">
                        <a:latin typeface="Arial" pitchFamily="34" charset="0"/>
                        <a:cs typeface="Arial" pitchFamily="34" charset="0"/>
                      </a:endParaRPr>
                    </a:p>
                  </a:txBody>
                  <a:tcPr anchor="ctr"/>
                </a:tc>
              </a:tr>
              <a:tr h="303523">
                <a:tc>
                  <a:txBody>
                    <a:bodyPr/>
                    <a:lstStyle/>
                    <a:p>
                      <a:pPr algn="ctr"/>
                      <a:r>
                        <a:rPr lang="en-US" sz="1200" b="1" dirty="0" smtClean="0">
                          <a:latin typeface="Arial" pitchFamily="34" charset="0"/>
                          <a:cs typeface="Arial" pitchFamily="34" charset="0"/>
                        </a:rPr>
                        <a:t>#5</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9790</a:t>
                      </a:r>
                      <a:endParaRPr lang="en-US" sz="1200" b="1" dirty="0">
                        <a:latin typeface="Arial" pitchFamily="34" charset="0"/>
                        <a:cs typeface="Arial" pitchFamily="34" charset="0"/>
                      </a:endParaRPr>
                    </a:p>
                  </a:txBody>
                  <a:tcPr anchor="ctr"/>
                </a:tc>
              </a:tr>
              <a:tr h="303523">
                <a:tc>
                  <a:txBody>
                    <a:bodyPr/>
                    <a:lstStyle/>
                    <a:p>
                      <a:pPr algn="ctr"/>
                      <a:r>
                        <a:rPr lang="en-US" sz="1200" b="1" dirty="0" smtClean="0">
                          <a:latin typeface="Arial" pitchFamily="34" charset="0"/>
                          <a:cs typeface="Arial" pitchFamily="34" charset="0"/>
                        </a:rPr>
                        <a:t>#6</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12600</a:t>
                      </a:r>
                      <a:endParaRPr lang="en-US" sz="1200" b="1" dirty="0">
                        <a:latin typeface="Arial" pitchFamily="34" charset="0"/>
                        <a:cs typeface="Arial" pitchFamily="34" charset="0"/>
                      </a:endParaRPr>
                    </a:p>
                  </a:txBody>
                  <a:tcPr anchor="ctr"/>
                </a:tc>
              </a:tr>
              <a:tr h="303523">
                <a:tc>
                  <a:txBody>
                    <a:bodyPr/>
                    <a:lstStyle/>
                    <a:p>
                      <a:pPr algn="ctr"/>
                      <a:r>
                        <a:rPr lang="en-US" sz="1200" b="1" dirty="0" smtClean="0">
                          <a:latin typeface="Arial" pitchFamily="34" charset="0"/>
                          <a:cs typeface="Arial" pitchFamily="34" charset="0"/>
                        </a:rPr>
                        <a:t>#7</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16400</a:t>
                      </a:r>
                    </a:p>
                  </a:txBody>
                  <a:tcPr anchor="ctr"/>
                </a:tc>
              </a:tr>
              <a:tr h="303523">
                <a:tc>
                  <a:txBody>
                    <a:bodyPr/>
                    <a:lstStyle/>
                    <a:p>
                      <a:pPr algn="ctr"/>
                      <a:r>
                        <a:rPr lang="en-US" sz="1200" b="1" dirty="0" smtClean="0">
                          <a:latin typeface="Arial" pitchFamily="34" charset="0"/>
                          <a:cs typeface="Arial" pitchFamily="34" charset="0"/>
                        </a:rPr>
                        <a:t>#8</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21040</a:t>
                      </a:r>
                    </a:p>
                  </a:txBody>
                  <a:tcPr anchor="ctr"/>
                </a:tc>
              </a:tr>
              <a:tr h="303523">
                <a:tc>
                  <a:txBody>
                    <a:bodyPr/>
                    <a:lstStyle/>
                    <a:p>
                      <a:pPr algn="ctr"/>
                      <a:r>
                        <a:rPr lang="en-US" sz="1200" b="1" dirty="0" smtClean="0">
                          <a:latin typeface="Arial" pitchFamily="34" charset="0"/>
                          <a:cs typeface="Arial" pitchFamily="34" charset="0"/>
                        </a:rPr>
                        <a:t>#9</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27380</a:t>
                      </a:r>
                    </a:p>
                  </a:txBody>
                  <a:tcPr anchor="ctr"/>
                </a:tc>
              </a:tr>
              <a:tr h="316293">
                <a:tc>
                  <a:txBody>
                    <a:bodyPr/>
                    <a:lstStyle/>
                    <a:p>
                      <a:pPr algn="ctr"/>
                      <a:r>
                        <a:rPr lang="en-US" sz="1200" b="1" dirty="0" smtClean="0">
                          <a:latin typeface="Arial" pitchFamily="34" charset="0"/>
                          <a:cs typeface="Arial" pitchFamily="34" charset="0"/>
                        </a:rPr>
                        <a:t>#10</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37140</a:t>
                      </a:r>
                    </a:p>
                  </a:txBody>
                  <a:tcPr anchor="ctr"/>
                </a:tc>
              </a:tr>
              <a:tr h="304800">
                <a:tc>
                  <a:txBody>
                    <a:bodyPr/>
                    <a:lstStyle/>
                    <a:p>
                      <a:pPr algn="ctr"/>
                      <a:r>
                        <a:rPr lang="en-US" sz="1200" b="1" dirty="0" smtClean="0">
                          <a:latin typeface="Arial" pitchFamily="34" charset="0"/>
                          <a:cs typeface="Arial" pitchFamily="34" charset="0"/>
                        </a:rPr>
                        <a:t>#11</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50140</a:t>
                      </a:r>
                    </a:p>
                  </a:txBody>
                  <a:tcPr anchor="ctr"/>
                </a:tc>
              </a:tr>
              <a:tr h="303523">
                <a:tc>
                  <a:txBody>
                    <a:bodyPr/>
                    <a:lstStyle/>
                    <a:p>
                      <a:pPr algn="ctr"/>
                      <a:r>
                        <a:rPr lang="en-US" sz="1200" b="1" dirty="0" smtClean="0">
                          <a:latin typeface="Arial" pitchFamily="34" charset="0"/>
                          <a:cs typeface="Arial" pitchFamily="34" charset="0"/>
                        </a:rPr>
                        <a:t>DRILL</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72240</a:t>
                      </a:r>
                    </a:p>
                  </a:txBody>
                  <a:tcPr anchor="ctr"/>
                </a:tc>
              </a:tr>
              <a:tr h="303523">
                <a:tc>
                  <a:txBody>
                    <a:bodyPr/>
                    <a:lstStyle/>
                    <a:p>
                      <a:pPr algn="ctr"/>
                      <a:r>
                        <a:rPr lang="en-US" sz="1200" b="1" dirty="0" smtClean="0">
                          <a:latin typeface="Arial" pitchFamily="34" charset="0"/>
                          <a:cs typeface="Arial" pitchFamily="34" charset="0"/>
                        </a:rPr>
                        <a:t>HAMMER</a:t>
                      </a:r>
                      <a:endParaRPr lang="en-US" sz="1200" b="1" dirty="0">
                        <a:latin typeface="Arial" pitchFamily="34" charset="0"/>
                        <a:cs typeface="Arial" pitchFamily="34" charset="0"/>
                      </a:endParaRPr>
                    </a:p>
                  </a:txBody>
                  <a:tcPr anchor="ctr"/>
                </a:tc>
                <a:tc>
                  <a:txBody>
                    <a:bodyPr/>
                    <a:lstStyle/>
                    <a:p>
                      <a:pPr algn="ctr"/>
                      <a:r>
                        <a:rPr lang="en-US" sz="1200" b="1" dirty="0" smtClean="0">
                          <a:latin typeface="Arial" pitchFamily="34" charset="0"/>
                          <a:cs typeface="Arial" pitchFamily="34" charset="0"/>
                        </a:rPr>
                        <a:t>106240</a:t>
                      </a:r>
                    </a:p>
                  </a:txBody>
                  <a:tcPr anchor="ctr"/>
                </a:tc>
              </a:tr>
            </a:tbl>
          </a:graphicData>
        </a:graphic>
      </p:graphicFrame>
      <p:cxnSp>
        <p:nvCxnSpPr>
          <p:cNvPr id="51" name="Straight Arrow Connector 50"/>
          <p:cNvCxnSpPr>
            <a:stCxn id="5" idx="2"/>
            <a:endCxn id="103" idx="1"/>
          </p:cNvCxnSpPr>
          <p:nvPr/>
        </p:nvCxnSpPr>
        <p:spPr>
          <a:xfrm rot="5400000">
            <a:off x="2317750" y="7272337"/>
            <a:ext cx="685800" cy="1588"/>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5" name="Flowchart: Process 24"/>
          <p:cNvSpPr/>
          <p:nvPr/>
        </p:nvSpPr>
        <p:spPr>
          <a:xfrm>
            <a:off x="1441450" y="4567237"/>
            <a:ext cx="2438400" cy="7620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With multi-meter, probe the 2 pins of the CPS connector.</a:t>
            </a:r>
            <a:endParaRPr lang="en-US" sz="1200" dirty="0">
              <a:solidFill>
                <a:schemeClr val="tx1"/>
              </a:solidFill>
              <a:latin typeface="Arial" pitchFamily="34" charset="0"/>
              <a:cs typeface="Arial" pitchFamily="34" charset="0"/>
            </a:endParaRPr>
          </a:p>
        </p:txBody>
      </p:sp>
      <p:cxnSp>
        <p:nvCxnSpPr>
          <p:cNvPr id="26" name="Straight Arrow Connector 25"/>
          <p:cNvCxnSpPr>
            <a:stCxn id="25" idx="2"/>
            <a:endCxn id="5" idx="0"/>
          </p:cNvCxnSpPr>
          <p:nvPr/>
        </p:nvCxnSpPr>
        <p:spPr>
          <a:xfrm rot="5400000">
            <a:off x="2432050" y="5557837"/>
            <a:ext cx="457200" cy="1588"/>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cision 4">
            <a:hlinkClick r:id="" action="ppaction://noaction"/>
          </p:cNvPr>
          <p:cNvSpPr/>
          <p:nvPr/>
        </p:nvSpPr>
        <p:spPr>
          <a:xfrm>
            <a:off x="524511" y="4795837"/>
            <a:ext cx="3124200" cy="1674654"/>
          </a:xfrm>
          <a:prstGeom prst="flowChartDecision">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Are all wires, and connector pins/bodies in good condition?</a:t>
            </a:r>
            <a:endParaRPr lang="en-US" sz="1200" dirty="0">
              <a:solidFill>
                <a:schemeClr val="tx1"/>
              </a:solidFill>
              <a:latin typeface="Arial" pitchFamily="34" charset="0"/>
              <a:cs typeface="Arial" pitchFamily="34" charset="0"/>
            </a:endParaRPr>
          </a:p>
        </p:txBody>
      </p:sp>
      <p:sp>
        <p:nvSpPr>
          <p:cNvPr id="6" name="Flowchart: Process 5"/>
          <p:cNvSpPr/>
          <p:nvPr/>
        </p:nvSpPr>
        <p:spPr>
          <a:xfrm>
            <a:off x="908050" y="2205037"/>
            <a:ext cx="2362200" cy="76760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Visually inspect Clutch Position Sensor (CPS) wires</a:t>
            </a:r>
          </a:p>
        </p:txBody>
      </p:sp>
      <p:sp>
        <p:nvSpPr>
          <p:cNvPr id="7" name="Flowchart: Process 6"/>
          <p:cNvSpPr/>
          <p:nvPr/>
        </p:nvSpPr>
        <p:spPr>
          <a:xfrm>
            <a:off x="755650" y="7133378"/>
            <a:ext cx="2667000" cy="71045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Replace Service SA Gear Case</a:t>
            </a:r>
          </a:p>
          <a:p>
            <a:pPr algn="ctr"/>
            <a:r>
              <a:rPr lang="en-US" sz="1200" dirty="0" smtClean="0">
                <a:solidFill>
                  <a:schemeClr val="tx1"/>
                </a:solidFill>
                <a:latin typeface="Arial" pitchFamily="34" charset="0"/>
                <a:cs typeface="Arial" pitchFamily="34" charset="0"/>
              </a:rPr>
              <a:t>(HD: Item#1-11)</a:t>
            </a:r>
          </a:p>
          <a:p>
            <a:pPr algn="ctr"/>
            <a:r>
              <a:rPr lang="en-US" sz="1200" dirty="0" smtClean="0">
                <a:solidFill>
                  <a:schemeClr val="tx1"/>
                </a:solidFill>
                <a:latin typeface="Arial" pitchFamily="34" charset="0"/>
                <a:cs typeface="Arial" pitchFamily="34" charset="0"/>
              </a:rPr>
              <a:t>(DD: Item#1, 6-11)</a:t>
            </a:r>
            <a:endParaRPr lang="en-US" sz="1200" dirty="0">
              <a:solidFill>
                <a:schemeClr val="tx1"/>
              </a:solidFill>
              <a:latin typeface="Arial" pitchFamily="34" charset="0"/>
              <a:cs typeface="Arial" pitchFamily="34" charset="0"/>
            </a:endParaRPr>
          </a:p>
        </p:txBody>
      </p:sp>
      <p:cxnSp>
        <p:nvCxnSpPr>
          <p:cNvPr id="11" name="Straight Arrow Connector 10"/>
          <p:cNvCxnSpPr>
            <a:stCxn id="5" idx="2"/>
            <a:endCxn id="7" idx="0"/>
          </p:cNvCxnSpPr>
          <p:nvPr/>
        </p:nvCxnSpPr>
        <p:spPr>
          <a:xfrm>
            <a:off x="2086611" y="6470491"/>
            <a:ext cx="2539" cy="662887"/>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2"/>
            <a:endCxn id="5" idx="0"/>
          </p:cNvCxnSpPr>
          <p:nvPr/>
        </p:nvCxnSpPr>
        <p:spPr>
          <a:xfrm flipH="1">
            <a:off x="2086611" y="2972646"/>
            <a:ext cx="2539" cy="1823191"/>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18436" y="66246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YES</a:t>
            </a:r>
          </a:p>
        </p:txBody>
      </p:sp>
      <p:cxnSp>
        <p:nvCxnSpPr>
          <p:cNvPr id="55" name="Straight Arrow Connector 54"/>
          <p:cNvCxnSpPr>
            <a:stCxn id="5" idx="3"/>
            <a:endCxn id="27" idx="1"/>
          </p:cNvCxnSpPr>
          <p:nvPr/>
        </p:nvCxnSpPr>
        <p:spPr>
          <a:xfrm>
            <a:off x="3648711" y="5633164"/>
            <a:ext cx="995678" cy="873"/>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59" name="Flowchart: Process 58"/>
          <p:cNvSpPr/>
          <p:nvPr/>
        </p:nvSpPr>
        <p:spPr>
          <a:xfrm>
            <a:off x="5149002" y="3119437"/>
            <a:ext cx="2209800" cy="9144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Replace Module</a:t>
            </a:r>
          </a:p>
          <a:p>
            <a:pPr algn="ctr"/>
            <a:r>
              <a:rPr lang="en-US" sz="1200" dirty="0" smtClean="0">
                <a:solidFill>
                  <a:schemeClr val="tx1"/>
                </a:solidFill>
                <a:latin typeface="Arial" pitchFamily="34" charset="0"/>
                <a:cs typeface="Arial" pitchFamily="34" charset="0"/>
              </a:rPr>
              <a:t>(Item# 34)</a:t>
            </a:r>
            <a:endParaRPr lang="en-US" sz="1200" dirty="0">
              <a:solidFill>
                <a:schemeClr val="tx1"/>
              </a:solidFill>
              <a:latin typeface="Arial" pitchFamily="34" charset="0"/>
              <a:cs typeface="Arial" pitchFamily="34" charset="0"/>
            </a:endParaRPr>
          </a:p>
        </p:txBody>
      </p:sp>
      <p:sp>
        <p:nvSpPr>
          <p:cNvPr id="60" name="TextBox 59"/>
          <p:cNvSpPr txBox="1"/>
          <p:nvPr/>
        </p:nvSpPr>
        <p:spPr>
          <a:xfrm>
            <a:off x="1846157" y="65484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NO</a:t>
            </a:r>
          </a:p>
        </p:txBody>
      </p:sp>
      <p:cxnSp>
        <p:nvCxnSpPr>
          <p:cNvPr id="61" name="Straight Arrow Connector 60"/>
          <p:cNvCxnSpPr>
            <a:stCxn id="27" idx="0"/>
            <a:endCxn id="59" idx="2"/>
          </p:cNvCxnSpPr>
          <p:nvPr/>
        </p:nvCxnSpPr>
        <p:spPr>
          <a:xfrm flipH="1" flipV="1">
            <a:off x="6253902" y="4033837"/>
            <a:ext cx="14394" cy="76200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496310" y="53292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YES</a:t>
            </a:r>
          </a:p>
        </p:txBody>
      </p:sp>
      <p:sp>
        <p:nvSpPr>
          <p:cNvPr id="27" name="Flowchart: Decision 26">
            <a:hlinkClick r:id="rId2" action="ppaction://hlinksldjump"/>
          </p:cNvPr>
          <p:cNvSpPr/>
          <p:nvPr/>
        </p:nvSpPr>
        <p:spPr>
          <a:xfrm>
            <a:off x="4644389" y="4795837"/>
            <a:ext cx="3247813" cy="1676400"/>
          </a:xfrm>
          <a:prstGeom prst="flowChartDecision">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200" dirty="0" smtClean="0">
                <a:solidFill>
                  <a:schemeClr val="tx1"/>
                </a:solidFill>
                <a:latin typeface="Arial" pitchFamily="34" charset="0"/>
                <a:cs typeface="Arial" pitchFamily="34" charset="0"/>
              </a:rPr>
              <a:t>Are all wires, connections and connector pins/bodies from module intact?</a:t>
            </a:r>
            <a:endParaRPr lang="en-US" sz="1200" dirty="0">
              <a:solidFill>
                <a:schemeClr val="tx1"/>
              </a:solidFill>
              <a:latin typeface="Arial" pitchFamily="34" charset="0"/>
              <a:cs typeface="Arial" pitchFamily="34" charset="0"/>
            </a:endParaRPr>
          </a:p>
        </p:txBody>
      </p:sp>
      <p:cxnSp>
        <p:nvCxnSpPr>
          <p:cNvPr id="34" name="Elbow Connector 33"/>
          <p:cNvCxnSpPr>
            <a:stCxn id="27" idx="2"/>
            <a:endCxn id="7" idx="3"/>
          </p:cNvCxnSpPr>
          <p:nvPr/>
        </p:nvCxnSpPr>
        <p:spPr>
          <a:xfrm rot="5400000">
            <a:off x="4337288" y="5557599"/>
            <a:ext cx="1016371" cy="2845646"/>
          </a:xfrm>
          <a:prstGeom prst="bentConnector2">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063402" y="4338637"/>
            <a:ext cx="811953" cy="323032"/>
          </a:xfrm>
          <a:prstGeom prst="rect">
            <a:avLst/>
          </a:prstGeom>
          <a:noFill/>
        </p:spPr>
        <p:txBody>
          <a:bodyPr wrap="square" lIns="121789" tIns="60894" rIns="121789" bIns="60894" rtlCol="0">
            <a:spAutoFit/>
          </a:bodyPr>
          <a:lstStyle/>
          <a:p>
            <a:pPr algn="ctr"/>
            <a:r>
              <a:rPr lang="en-US" sz="1300" dirty="0">
                <a:latin typeface="Arial" pitchFamily="34" charset="0"/>
                <a:cs typeface="Arial" pitchFamily="34" charset="0"/>
              </a:rPr>
              <a:t>NO</a:t>
            </a:r>
          </a:p>
        </p:txBody>
      </p:sp>
      <p:sp>
        <p:nvSpPr>
          <p:cNvPr id="52" name="TextBox 51"/>
          <p:cNvSpPr txBox="1"/>
          <p:nvPr/>
        </p:nvSpPr>
        <p:spPr>
          <a:xfrm>
            <a:off x="4184650" y="856773"/>
            <a:ext cx="7620000" cy="538609"/>
          </a:xfrm>
          <a:prstGeom prst="rect">
            <a:avLst/>
          </a:prstGeom>
          <a:noFill/>
        </p:spPr>
        <p:txBody>
          <a:bodyPr wrap="square" rtlCol="0">
            <a:spAutoFit/>
          </a:bodyPr>
          <a:lstStyle/>
          <a:p>
            <a:r>
              <a:rPr lang="en-US" sz="1600" b="1" u="sng" dirty="0" smtClean="0">
                <a:latin typeface="Arial" pitchFamily="34" charset="0"/>
                <a:cs typeface="Arial" pitchFamily="34" charset="0"/>
              </a:rPr>
              <a:t>ELECTRO-MECHANICAL CHECK:</a:t>
            </a:r>
          </a:p>
          <a:p>
            <a:r>
              <a:rPr lang="en-US" sz="1300" dirty="0" smtClean="0">
                <a:latin typeface="Arial" pitchFamily="34" charset="0"/>
                <a:cs typeface="Arial" pitchFamily="34" charset="0"/>
              </a:rPr>
              <a:t>Further disassembly is not required.</a:t>
            </a:r>
          </a:p>
        </p:txBody>
      </p:sp>
      <p:sp>
        <p:nvSpPr>
          <p:cNvPr id="45" name="Flowchart: Process 44">
            <a:hlinkClick r:id="rId3" action="ppaction://hlinksldjump"/>
          </p:cNvPr>
          <p:cNvSpPr/>
          <p:nvPr/>
        </p:nvSpPr>
        <p:spPr>
          <a:xfrm>
            <a:off x="9290050" y="3119437"/>
            <a:ext cx="2514600" cy="914400"/>
          </a:xfrm>
          <a:prstGeom prst="flowChartProcess">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600" dirty="0" smtClean="0">
                <a:solidFill>
                  <a:schemeClr val="tx1"/>
                </a:solidFill>
                <a:latin typeface="Arial" pitchFamily="34" charset="0"/>
                <a:cs typeface="Arial" pitchFamily="34" charset="0"/>
              </a:rPr>
              <a:t>Reassemble Front End</a:t>
            </a:r>
          </a:p>
        </p:txBody>
      </p:sp>
      <p:cxnSp>
        <p:nvCxnSpPr>
          <p:cNvPr id="46" name="Elbow Connector 33"/>
          <p:cNvCxnSpPr>
            <a:stCxn id="7" idx="2"/>
            <a:endCxn id="45" idx="2"/>
          </p:cNvCxnSpPr>
          <p:nvPr/>
        </p:nvCxnSpPr>
        <p:spPr>
          <a:xfrm rot="5400000" flipH="1" flipV="1">
            <a:off x="4413250" y="1709737"/>
            <a:ext cx="3810000" cy="8458200"/>
          </a:xfrm>
          <a:prstGeom prst="bentConnector3">
            <a:avLst>
              <a:gd name="adj1" fmla="val -12069"/>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9" idx="3"/>
            <a:endCxn id="45" idx="1"/>
          </p:cNvCxnSpPr>
          <p:nvPr/>
        </p:nvCxnSpPr>
        <p:spPr>
          <a:xfrm>
            <a:off x="7358802" y="3576637"/>
            <a:ext cx="1931248" cy="1588"/>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Flowchart: Connector 19"/>
          <p:cNvSpPr/>
          <p:nvPr/>
        </p:nvSpPr>
        <p:spPr>
          <a:xfrm>
            <a:off x="1574515" y="1048389"/>
            <a:ext cx="1016000" cy="51435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dirty="0" smtClean="0">
                <a:solidFill>
                  <a:schemeClr val="tx1"/>
                </a:solidFill>
              </a:rPr>
              <a:t>E</a:t>
            </a:r>
            <a:endParaRPr lang="en-US" dirty="0">
              <a:solidFill>
                <a:schemeClr val="tx1"/>
              </a:solidFill>
            </a:endParaRPr>
          </a:p>
        </p:txBody>
      </p:sp>
      <p:cxnSp>
        <p:nvCxnSpPr>
          <p:cNvPr id="22" name="Straight Arrow Connector 21"/>
          <p:cNvCxnSpPr>
            <a:stCxn id="20" idx="4"/>
            <a:endCxn id="6" idx="0"/>
          </p:cNvCxnSpPr>
          <p:nvPr/>
        </p:nvCxnSpPr>
        <p:spPr>
          <a:xfrm>
            <a:off x="2082515" y="1562739"/>
            <a:ext cx="6635" cy="642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 y="-4763"/>
            <a:ext cx="12179297" cy="1522809"/>
          </a:xfrm>
        </p:spPr>
        <p:txBody>
          <a:bodyPr/>
          <a:lstStyle/>
          <a:p>
            <a:r>
              <a:rPr lang="en-US" dirty="0" smtClean="0"/>
              <a:t>Image Appendix</a:t>
            </a:r>
            <a:endParaRPr lang="en-US" dirty="0"/>
          </a:p>
        </p:txBody>
      </p:sp>
      <p:pic>
        <p:nvPicPr>
          <p:cNvPr id="3" name="Picture 2" descr="U:\Projects\ZRP3\service\IMAG1794.jpg"/>
          <p:cNvPicPr>
            <a:picLocks noChangeAspect="1" noChangeArrowheads="1"/>
          </p:cNvPicPr>
          <p:nvPr/>
        </p:nvPicPr>
        <p:blipFill>
          <a:blip r:embed="rId2" cstate="print"/>
          <a:srcRect/>
          <a:stretch>
            <a:fillRect/>
          </a:stretch>
        </p:blipFill>
        <p:spPr bwMode="auto">
          <a:xfrm>
            <a:off x="2736850" y="1443037"/>
            <a:ext cx="6707056" cy="73167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Projects\ZRP3\service\IMAG1806.jpg"/>
          <p:cNvPicPr>
            <a:picLocks noChangeAspect="1" noChangeArrowheads="1"/>
          </p:cNvPicPr>
          <p:nvPr/>
        </p:nvPicPr>
        <p:blipFill>
          <a:blip r:embed="rId2" cstate="print"/>
          <a:srcRect/>
          <a:stretch>
            <a:fillRect/>
          </a:stretch>
        </p:blipFill>
        <p:spPr bwMode="auto">
          <a:xfrm>
            <a:off x="3041650" y="223837"/>
            <a:ext cx="6342185" cy="8686800"/>
          </a:xfrm>
          <a:prstGeom prst="rect">
            <a:avLst/>
          </a:prstGeom>
          <a:noFill/>
        </p:spPr>
      </p:pic>
      <p:cxnSp>
        <p:nvCxnSpPr>
          <p:cNvPr id="10" name="Straight Arrow Connector 9"/>
          <p:cNvCxnSpPr/>
          <p:nvPr/>
        </p:nvCxnSpPr>
        <p:spPr>
          <a:xfrm rot="10800000">
            <a:off x="6699250" y="1519237"/>
            <a:ext cx="2971800" cy="401698"/>
          </a:xfrm>
          <a:prstGeom prst="straightConnector1">
            <a:avLst/>
          </a:prstGeom>
          <a:ln w="285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71050" y="1519237"/>
            <a:ext cx="2133600" cy="400110"/>
          </a:xfrm>
          <a:prstGeom prst="rect">
            <a:avLst/>
          </a:prstGeom>
          <a:noFill/>
          <a:ln w="38100">
            <a:solidFill>
              <a:srgbClr val="00B050"/>
            </a:solidFill>
          </a:ln>
        </p:spPr>
        <p:txBody>
          <a:bodyPr wrap="square" rtlCol="0">
            <a:spAutoFit/>
          </a:bodyPr>
          <a:lstStyle/>
          <a:p>
            <a:r>
              <a:rPr lang="en-US" sz="2000" dirty="0" smtClean="0"/>
              <a:t>Ground Wire (BLK)</a:t>
            </a:r>
            <a:endParaRPr lang="en-US" sz="2000" dirty="0"/>
          </a:p>
        </p:txBody>
      </p:sp>
      <p:cxnSp>
        <p:nvCxnSpPr>
          <p:cNvPr id="12" name="Straight Arrow Connector 11"/>
          <p:cNvCxnSpPr/>
          <p:nvPr/>
        </p:nvCxnSpPr>
        <p:spPr>
          <a:xfrm rot="10800000" flipV="1">
            <a:off x="6699250" y="833437"/>
            <a:ext cx="2971800" cy="609600"/>
          </a:xfrm>
          <a:prstGeom prst="straightConnector1">
            <a:avLst/>
          </a:prstGeom>
          <a:ln w="285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71050" y="833437"/>
            <a:ext cx="2133600" cy="400110"/>
          </a:xfrm>
          <a:prstGeom prst="rect">
            <a:avLst/>
          </a:prstGeom>
          <a:noFill/>
          <a:ln w="28575">
            <a:solidFill>
              <a:srgbClr val="00B050"/>
            </a:solidFill>
            <a:tailEnd w="sm" len="sm"/>
          </a:ln>
        </p:spPr>
        <p:txBody>
          <a:bodyPr wrap="square" rtlCol="0">
            <a:spAutoFit/>
          </a:bodyPr>
          <a:lstStyle/>
          <a:p>
            <a:r>
              <a:rPr lang="en-US" sz="2000" dirty="0" smtClean="0"/>
              <a:t>Power Wire (RED)</a:t>
            </a:r>
            <a:endParaRPr lang="en-US" sz="2000" dirty="0"/>
          </a:p>
        </p:txBody>
      </p:sp>
      <p:sp>
        <p:nvSpPr>
          <p:cNvPr id="14" name="Oval 13"/>
          <p:cNvSpPr/>
          <p:nvPr/>
        </p:nvSpPr>
        <p:spPr>
          <a:xfrm>
            <a:off x="8095083" y="5154006"/>
            <a:ext cx="685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7"/>
            <a:endCxn id="16" idx="1"/>
          </p:cNvCxnSpPr>
          <p:nvPr/>
        </p:nvCxnSpPr>
        <p:spPr>
          <a:xfrm rot="5400000" flipH="1" flipV="1">
            <a:off x="9045924" y="4125563"/>
            <a:ext cx="741085" cy="1472033"/>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52483" y="3706206"/>
            <a:ext cx="1371600" cy="1569660"/>
          </a:xfrm>
          <a:prstGeom prst="rect">
            <a:avLst/>
          </a:prstGeom>
          <a:noFill/>
        </p:spPr>
        <p:txBody>
          <a:bodyPr wrap="square" rtlCol="0">
            <a:spAutoFit/>
          </a:bodyPr>
          <a:lstStyle/>
          <a:p>
            <a:r>
              <a:rPr lang="en-US" b="1" dirty="0" smtClean="0">
                <a:solidFill>
                  <a:srgbClr val="FF0000"/>
                </a:solidFill>
              </a:rPr>
              <a:t>LED on indicates power to Sensor</a:t>
            </a:r>
            <a:endParaRPr lang="en-US"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Projects\ZRP3\service\IMAG1803.jpg"/>
          <p:cNvPicPr>
            <a:picLocks noChangeAspect="1" noChangeArrowheads="1"/>
          </p:cNvPicPr>
          <p:nvPr/>
        </p:nvPicPr>
        <p:blipFill>
          <a:blip r:embed="rId2" cstate="print"/>
          <a:srcRect/>
          <a:stretch>
            <a:fillRect/>
          </a:stretch>
        </p:blipFill>
        <p:spPr bwMode="auto">
          <a:xfrm>
            <a:off x="4026390" y="5481637"/>
            <a:ext cx="7803174" cy="3381376"/>
          </a:xfrm>
          <a:prstGeom prst="rect">
            <a:avLst/>
          </a:prstGeom>
          <a:noFill/>
        </p:spPr>
      </p:pic>
      <p:pic>
        <p:nvPicPr>
          <p:cNvPr id="1027" name="Picture 3" descr="U:\Projects\ZRP3\service\IMAG1802.jpg"/>
          <p:cNvPicPr>
            <a:picLocks noChangeAspect="1" noChangeArrowheads="1"/>
          </p:cNvPicPr>
          <p:nvPr/>
        </p:nvPicPr>
        <p:blipFill>
          <a:blip r:embed="rId3" cstate="print"/>
          <a:srcRect/>
          <a:stretch>
            <a:fillRect/>
          </a:stretch>
        </p:blipFill>
        <p:spPr bwMode="auto">
          <a:xfrm>
            <a:off x="374650" y="300037"/>
            <a:ext cx="7010400" cy="4581600"/>
          </a:xfrm>
          <a:prstGeom prst="rect">
            <a:avLst/>
          </a:prstGeom>
          <a:noFill/>
        </p:spPr>
      </p:pic>
      <p:cxnSp>
        <p:nvCxnSpPr>
          <p:cNvPr id="10" name="Straight Arrow Connector 9"/>
          <p:cNvCxnSpPr/>
          <p:nvPr/>
        </p:nvCxnSpPr>
        <p:spPr>
          <a:xfrm>
            <a:off x="3117850" y="5786437"/>
            <a:ext cx="4495800" cy="990600"/>
          </a:xfrm>
          <a:prstGeom prst="straightConnector1">
            <a:avLst/>
          </a:prstGeom>
          <a:ln w="38100">
            <a:solidFill>
              <a:srgbClr val="FFFF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2508250" y="2967037"/>
            <a:ext cx="3505200" cy="3352800"/>
          </a:xfrm>
          <a:prstGeom prst="straightConnector1">
            <a:avLst/>
          </a:prstGeom>
          <a:ln w="38100">
            <a:solidFill>
              <a:srgbClr val="FFFF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4650" y="6396037"/>
            <a:ext cx="3276600" cy="1200329"/>
          </a:xfrm>
          <a:prstGeom prst="rect">
            <a:avLst/>
          </a:prstGeom>
          <a:solidFill>
            <a:srgbClr val="FFFF00"/>
          </a:solidFill>
        </p:spPr>
        <p:txBody>
          <a:bodyPr wrap="square" rtlCol="0">
            <a:spAutoFit/>
          </a:bodyPr>
          <a:lstStyle/>
          <a:p>
            <a:r>
              <a:rPr lang="en-US" dirty="0" smtClean="0"/>
              <a:t>Connector pins should be pushed fully into connector body.</a:t>
            </a:r>
            <a:endParaRPr lang="en-US" dirty="0"/>
          </a:p>
        </p:txBody>
      </p:sp>
      <p:sp>
        <p:nvSpPr>
          <p:cNvPr id="7" name="TextBox 6"/>
          <p:cNvSpPr txBox="1"/>
          <p:nvPr/>
        </p:nvSpPr>
        <p:spPr>
          <a:xfrm>
            <a:off x="7994650" y="757237"/>
            <a:ext cx="3276600" cy="2677656"/>
          </a:xfrm>
          <a:prstGeom prst="rect">
            <a:avLst/>
          </a:prstGeom>
          <a:solidFill>
            <a:srgbClr val="FFFF00"/>
          </a:solidFill>
        </p:spPr>
        <p:txBody>
          <a:bodyPr wrap="square" rtlCol="0">
            <a:spAutoFit/>
          </a:bodyPr>
          <a:lstStyle/>
          <a:p>
            <a:r>
              <a:rPr lang="en-US" dirty="0" smtClean="0"/>
              <a:t>Occasionally the pins will get bent down and slide under the mating connector instead of into.  Inspect units for this, and be sure not to do this.</a:t>
            </a:r>
            <a:endParaRPr lang="en-US" dirty="0"/>
          </a:p>
        </p:txBody>
      </p:sp>
      <p:cxnSp>
        <p:nvCxnSpPr>
          <p:cNvPr id="9" name="Straight Arrow Connector 8"/>
          <p:cNvCxnSpPr/>
          <p:nvPr/>
        </p:nvCxnSpPr>
        <p:spPr>
          <a:xfrm rot="10800000" flipV="1">
            <a:off x="6165850" y="1595437"/>
            <a:ext cx="1828800" cy="1143000"/>
          </a:xfrm>
          <a:prstGeom prst="straightConnector1">
            <a:avLst/>
          </a:prstGeom>
          <a:ln w="38100">
            <a:solidFill>
              <a:srgbClr val="FFFF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U:\Projects\ZRP3\service\IMAG1795.jpg"/>
          <p:cNvPicPr>
            <a:picLocks noChangeAspect="1" noChangeArrowheads="1"/>
          </p:cNvPicPr>
          <p:nvPr/>
        </p:nvPicPr>
        <p:blipFill>
          <a:blip r:embed="rId2" cstate="print"/>
          <a:srcRect/>
          <a:stretch>
            <a:fillRect/>
          </a:stretch>
        </p:blipFill>
        <p:spPr bwMode="auto">
          <a:xfrm>
            <a:off x="146050" y="147637"/>
            <a:ext cx="8254648" cy="8763000"/>
          </a:xfrm>
          <a:prstGeom prst="rect">
            <a:avLst/>
          </a:prstGeom>
          <a:noFill/>
        </p:spPr>
      </p:pic>
      <p:pic>
        <p:nvPicPr>
          <p:cNvPr id="3076" name="Picture 4" descr="U:\Projects\ZRP3\service\IMAG1796.jpg"/>
          <p:cNvPicPr>
            <a:picLocks noChangeAspect="1" noChangeArrowheads="1"/>
          </p:cNvPicPr>
          <p:nvPr/>
        </p:nvPicPr>
        <p:blipFill>
          <a:blip r:embed="rId3" cstate="print"/>
          <a:srcRect/>
          <a:stretch>
            <a:fillRect/>
          </a:stretch>
        </p:blipFill>
        <p:spPr bwMode="auto">
          <a:xfrm>
            <a:off x="6089650" y="5405437"/>
            <a:ext cx="5491163" cy="296085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triangle"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2117</TotalTime>
  <Words>773</Words>
  <Application>Microsoft Office PowerPoint</Application>
  <PresentationFormat>Ledger Paper (11x17 in)</PresentationFormat>
  <Paragraphs>132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Image Appendix</vt:lpstr>
      <vt:lpstr>PowerPoint Presentation</vt:lpstr>
      <vt:lpstr>PowerPoint Presentation</vt:lpstr>
      <vt:lpstr>PowerPoint Presentation</vt:lpstr>
    </vt:vector>
  </TitlesOfParts>
  <Company>Stanley Black &amp; Decker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RDH1209</dc:creator>
  <cp:lastModifiedBy>Bean, Rose</cp:lastModifiedBy>
  <cp:revision>122</cp:revision>
  <dcterms:created xsi:type="dcterms:W3CDTF">2013-09-04T17:34:26Z</dcterms:created>
  <dcterms:modified xsi:type="dcterms:W3CDTF">2016-08-10T17:08:40Z</dcterms:modified>
</cp:coreProperties>
</file>